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344" r:id="rId3"/>
    <p:sldId id="472" r:id="rId4"/>
    <p:sldId id="498" r:id="rId5"/>
    <p:sldId id="507" r:id="rId6"/>
    <p:sldId id="497" r:id="rId7"/>
    <p:sldId id="500" r:id="rId8"/>
    <p:sldId id="473" r:id="rId9"/>
    <p:sldId id="494" r:id="rId10"/>
    <p:sldId id="418" r:id="rId11"/>
    <p:sldId id="502" r:id="rId12"/>
    <p:sldId id="504" r:id="rId13"/>
    <p:sldId id="505" r:id="rId14"/>
    <p:sldId id="349" r:id="rId15"/>
    <p:sldId id="506" r:id="rId16"/>
    <p:sldId id="503" r:id="rId17"/>
    <p:sldId id="508" r:id="rId18"/>
    <p:sldId id="487" r:id="rId19"/>
  </p:sldIdLst>
  <p:sldSz cx="9144000" cy="6858000" type="letter"/>
  <p:notesSz cx="7099300" cy="9388475"/>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FFFF"/>
    <a:srgbClr val="FFCC99"/>
    <a:srgbClr val="666633"/>
    <a:srgbClr val="666699"/>
    <a:srgbClr val="9DFFCE"/>
    <a:srgbClr val="ABD1F7"/>
    <a:srgbClr val="0033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73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980" y="-132"/>
      </p:cViewPr>
      <p:guideLst>
        <p:guide orient="horz" pos="2956"/>
        <p:guide pos="223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9.xml"/><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file:///C:\Wildlife_Archive\FMNParchive\Reports\2009%20Annual%20Report\2001-2009%20Course%20&amp;%20Grad%20Total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sz="1400" dirty="0"/>
              <a:t>FMNP Module</a:t>
            </a:r>
            <a:r>
              <a:rPr lang="en-US" sz="1400" baseline="0" dirty="0"/>
              <a:t> </a:t>
            </a:r>
            <a:r>
              <a:rPr lang="en-US" sz="1400" dirty="0"/>
              <a:t>and Graduate Totals</a:t>
            </a:r>
          </a:p>
        </c:rich>
      </c:tx>
      <c:layout>
        <c:manualLayout>
          <c:xMode val="edge"/>
          <c:yMode val="edge"/>
          <c:x val="0.26643592010891676"/>
          <c:y val="2.8933280714612389E-2"/>
        </c:manualLayout>
      </c:layout>
      <c:overlay val="0"/>
      <c:spPr>
        <a:noFill/>
        <a:ln w="25400">
          <a:noFill/>
        </a:ln>
      </c:spPr>
    </c:title>
    <c:autoTitleDeleted val="0"/>
    <c:plotArea>
      <c:layout>
        <c:manualLayout>
          <c:layoutTarget val="inner"/>
          <c:xMode val="edge"/>
          <c:yMode val="edge"/>
          <c:x val="0.10380622837370251"/>
          <c:y val="9.0415993035143083E-2"/>
          <c:w val="0.76816608996539759"/>
          <c:h val="0.79927737843066449"/>
        </c:manualLayout>
      </c:layout>
      <c:barChart>
        <c:barDir val="col"/>
        <c:grouping val="clustered"/>
        <c:varyColors val="0"/>
        <c:ser>
          <c:idx val="1"/>
          <c:order val="0"/>
          <c:tx>
            <c:v>Number of Courses</c:v>
          </c:tx>
          <c:spPr>
            <a:solidFill>
              <a:srgbClr val="993366"/>
            </a:solidFill>
            <a:ln w="12700">
              <a:solidFill>
                <a:srgbClr val="000000"/>
              </a:solidFill>
              <a:prstDash val="solid"/>
            </a:ln>
          </c:spPr>
          <c:invertIfNegative val="0"/>
          <c:dLbls>
            <c:dLblPos val="ctr"/>
            <c:showLegendKey val="0"/>
            <c:showVal val="1"/>
            <c:showCatName val="0"/>
            <c:showSerName val="0"/>
            <c:showPercent val="0"/>
            <c:showBubbleSize val="0"/>
            <c:showLeaderLines val="0"/>
          </c:dLbls>
          <c:cat>
            <c:numRef>
              <c:f>Summary!$A$5:$A$13</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Summary!$L$5:$L$13</c:f>
              <c:numCache>
                <c:formatCode>General</c:formatCode>
                <c:ptCount val="9"/>
                <c:pt idx="0">
                  <c:v>12</c:v>
                </c:pt>
                <c:pt idx="1">
                  <c:v>25</c:v>
                </c:pt>
                <c:pt idx="2">
                  <c:v>41</c:v>
                </c:pt>
                <c:pt idx="3">
                  <c:v>37</c:v>
                </c:pt>
                <c:pt idx="4">
                  <c:v>40</c:v>
                </c:pt>
                <c:pt idx="5">
                  <c:v>45</c:v>
                </c:pt>
                <c:pt idx="6">
                  <c:v>53</c:v>
                </c:pt>
                <c:pt idx="7">
                  <c:v>51</c:v>
                </c:pt>
                <c:pt idx="8">
                  <c:v>54</c:v>
                </c:pt>
              </c:numCache>
            </c:numRef>
          </c:val>
        </c:ser>
        <c:dLbls>
          <c:showLegendKey val="0"/>
          <c:showVal val="0"/>
          <c:showCatName val="0"/>
          <c:showSerName val="0"/>
          <c:showPercent val="0"/>
          <c:showBubbleSize val="0"/>
        </c:dLbls>
        <c:gapWidth val="150"/>
        <c:axId val="78613888"/>
        <c:axId val="91645440"/>
      </c:barChart>
      <c:lineChart>
        <c:grouping val="standard"/>
        <c:varyColors val="0"/>
        <c:ser>
          <c:idx val="0"/>
          <c:order val="1"/>
          <c:tx>
            <c:v>Number of Graduates</c:v>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0"/>
              <c:layout>
                <c:manualLayout>
                  <c:x val="-3.3037037037037031E-2"/>
                  <c:y val="-3.7222222222222247E-2"/>
                </c:manualLayout>
              </c:layout>
              <c:dLblPos val="r"/>
              <c:showLegendKey val="0"/>
              <c:showVal val="1"/>
              <c:showCatName val="0"/>
              <c:showSerName val="0"/>
              <c:showPercent val="0"/>
              <c:showBubbleSize val="0"/>
            </c:dLbl>
            <c:dLbl>
              <c:idx val="1"/>
              <c:layout>
                <c:manualLayout>
                  <c:x val="-3.1185185185185205E-2"/>
                  <c:y val="-4.1666666666666678E-2"/>
                </c:manualLayout>
              </c:layout>
              <c:dLblPos val="r"/>
              <c:showLegendKey val="0"/>
              <c:showVal val="1"/>
              <c:showCatName val="0"/>
              <c:showSerName val="0"/>
              <c:showPercent val="0"/>
              <c:showBubbleSize val="0"/>
            </c:dLbl>
            <c:dLbl>
              <c:idx val="3"/>
              <c:layout>
                <c:manualLayout>
                  <c:x val="-2.5208953047535738E-2"/>
                  <c:y val="-6.9212423447069168E-2"/>
                </c:manualLayout>
              </c:layout>
              <c:dLblPos val="r"/>
              <c:showLegendKey val="0"/>
              <c:showVal val="1"/>
              <c:showCatName val="0"/>
              <c:showSerName val="0"/>
              <c:showPercent val="0"/>
              <c:showBubbleSize val="0"/>
            </c:dLbl>
            <c:dLbl>
              <c:idx val="4"/>
              <c:layout>
                <c:manualLayout>
                  <c:x val="-3.1185185185185205E-2"/>
                  <c:y val="-4.3888888888888866E-2"/>
                </c:manualLayout>
              </c:layout>
              <c:dLblPos val="r"/>
              <c:showLegendKey val="0"/>
              <c:showVal val="1"/>
              <c:showCatName val="0"/>
              <c:showSerName val="0"/>
              <c:showPercent val="0"/>
              <c:showBubbleSize val="0"/>
            </c:dLbl>
            <c:dLbl>
              <c:idx val="5"/>
              <c:layout>
                <c:manualLayout>
                  <c:x val="-2.8912656751239427E-2"/>
                  <c:y val="-5.426141732283471E-2"/>
                </c:manualLayout>
              </c:layout>
              <c:dLblPos val="r"/>
              <c:showLegendKey val="0"/>
              <c:showVal val="1"/>
              <c:showCatName val="0"/>
              <c:showSerName val="0"/>
              <c:showPercent val="0"/>
              <c:showBubbleSize val="0"/>
            </c:dLbl>
            <c:dLbl>
              <c:idx val="6"/>
              <c:layout>
                <c:manualLayout>
                  <c:x val="-2.5208953047535738E-2"/>
                  <c:y val="-1.7692913385826778E-2"/>
                </c:manualLayout>
              </c:layout>
              <c:dLblPos val="r"/>
              <c:showLegendKey val="0"/>
              <c:showVal val="1"/>
              <c:showCatName val="0"/>
              <c:showSerName val="0"/>
              <c:showPercent val="0"/>
              <c:showBubbleSize val="0"/>
            </c:dLbl>
            <c:dLbl>
              <c:idx val="7"/>
              <c:layout>
                <c:manualLayout>
                  <c:x val="-3.1185185185185205E-2"/>
                  <c:y val="-3.0555555555555589E-2"/>
                </c:manualLayout>
              </c:layout>
              <c:dLblPos val="r"/>
              <c:showLegendKey val="0"/>
              <c:showVal val="1"/>
              <c:showCatName val="0"/>
              <c:showSerName val="0"/>
              <c:showPercent val="0"/>
              <c:showBubbleSize val="0"/>
            </c:dLbl>
            <c:dLbl>
              <c:idx val="8"/>
              <c:layout>
                <c:manualLayout>
                  <c:x val="-2.8912656751239427E-2"/>
                  <c:y val="-2.213735783027123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Summary!$A$5:$A$13</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Summary!$M$5:$M$13</c:f>
              <c:numCache>
                <c:formatCode>General</c:formatCode>
                <c:ptCount val="9"/>
                <c:pt idx="0">
                  <c:v>160</c:v>
                </c:pt>
                <c:pt idx="1">
                  <c:v>351</c:v>
                </c:pt>
                <c:pt idx="2">
                  <c:v>598</c:v>
                </c:pt>
                <c:pt idx="3">
                  <c:v>498</c:v>
                </c:pt>
                <c:pt idx="4">
                  <c:v>572</c:v>
                </c:pt>
                <c:pt idx="5">
                  <c:v>638</c:v>
                </c:pt>
                <c:pt idx="6">
                  <c:v>829</c:v>
                </c:pt>
                <c:pt idx="7">
                  <c:v>754</c:v>
                </c:pt>
                <c:pt idx="8">
                  <c:v>825</c:v>
                </c:pt>
              </c:numCache>
            </c:numRef>
          </c:val>
          <c:smooth val="0"/>
        </c:ser>
        <c:dLbls>
          <c:showLegendKey val="0"/>
          <c:showVal val="0"/>
          <c:showCatName val="0"/>
          <c:showSerName val="0"/>
          <c:showPercent val="0"/>
          <c:showBubbleSize val="0"/>
        </c:dLbls>
        <c:marker val="1"/>
        <c:smooth val="0"/>
        <c:axId val="91647360"/>
        <c:axId val="91673728"/>
      </c:lineChart>
      <c:catAx>
        <c:axId val="78613888"/>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Year</a:t>
                </a:r>
              </a:p>
            </c:rich>
          </c:tx>
          <c:layout>
            <c:manualLayout>
              <c:xMode val="edge"/>
              <c:yMode val="edge"/>
              <c:x val="0.46020763447349794"/>
              <c:y val="0.9530548299600976"/>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1645440"/>
        <c:crosses val="autoZero"/>
        <c:auto val="0"/>
        <c:lblAlgn val="ctr"/>
        <c:lblOffset val="100"/>
        <c:tickLblSkip val="1"/>
        <c:tickMarkSkip val="1"/>
        <c:noMultiLvlLbl val="0"/>
      </c:catAx>
      <c:valAx>
        <c:axId val="91645440"/>
        <c:scaling>
          <c:orientation val="minMax"/>
        </c:scaling>
        <c:delete val="0"/>
        <c:axPos val="l"/>
        <c:title>
          <c:tx>
            <c:rich>
              <a:bodyPr rot="-5400000" vert="horz"/>
              <a:lstStyle/>
              <a:p>
                <a:pPr>
                  <a:defRPr/>
                </a:pPr>
                <a:r>
                  <a:rPr lang="en-US"/>
                  <a:t>Number of Courses</a:t>
                </a:r>
              </a:p>
            </c:rich>
          </c:tx>
          <c:layout>
            <c:manualLayout>
              <c:xMode val="edge"/>
              <c:yMode val="edge"/>
              <c:x val="1.1974118208485998E-2"/>
              <c:y val="0.34257643808843724"/>
            </c:manualLayout>
          </c:layout>
          <c:overlay val="0"/>
        </c:title>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8613888"/>
        <c:crosses val="autoZero"/>
        <c:crossBetween val="between"/>
      </c:valAx>
      <c:catAx>
        <c:axId val="91647360"/>
        <c:scaling>
          <c:orientation val="minMax"/>
        </c:scaling>
        <c:delete val="1"/>
        <c:axPos val="b"/>
        <c:numFmt formatCode="General" sourceLinked="1"/>
        <c:majorTickMark val="out"/>
        <c:minorTickMark val="none"/>
        <c:tickLblPos val="none"/>
        <c:crossAx val="91673728"/>
        <c:crosses val="autoZero"/>
        <c:auto val="0"/>
        <c:lblAlgn val="ctr"/>
        <c:lblOffset val="100"/>
        <c:noMultiLvlLbl val="0"/>
      </c:catAx>
      <c:valAx>
        <c:axId val="91673728"/>
        <c:scaling>
          <c:orientation val="minMax"/>
        </c:scaling>
        <c:delete val="0"/>
        <c:axPos val="r"/>
        <c:title>
          <c:tx>
            <c:rich>
              <a:bodyPr rot="5400000" vert="horz"/>
              <a:lstStyle/>
              <a:p>
                <a:pPr>
                  <a:defRPr/>
                </a:pPr>
                <a:r>
                  <a:rPr lang="en-US"/>
                  <a:t>Number of Graduates</a:t>
                </a:r>
              </a:p>
            </c:rich>
          </c:tx>
          <c:layout/>
          <c:overlay val="0"/>
        </c:title>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1647360"/>
        <c:crosses val="max"/>
        <c:crossBetween val="between"/>
      </c:valAx>
      <c:spPr>
        <a:solidFill>
          <a:srgbClr val="C0C0C0"/>
        </a:solidFill>
        <a:ln w="12700">
          <a:solidFill>
            <a:srgbClr val="808080"/>
          </a:solidFill>
          <a:prstDash val="solid"/>
        </a:ln>
      </c:spPr>
    </c:plotArea>
    <c:legend>
      <c:legendPos val="r"/>
      <c:layout>
        <c:manualLayout>
          <c:xMode val="edge"/>
          <c:yMode val="edge"/>
          <c:x val="0.15650623885918044"/>
          <c:y val="0.12558234516628144"/>
          <c:w val="0.29982174688057084"/>
          <c:h val="0.1085965209002816"/>
        </c:manualLayout>
      </c:layout>
      <c:overlay val="0"/>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050"/>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94195" tIns="47097" rIns="94195" bIns="47097" numCol="1" anchor="t" anchorCtr="0" compatLnSpc="1">
            <a:prstTxWarp prst="textNoShape">
              <a:avLst/>
            </a:prstTxWarp>
          </a:bodyPr>
          <a:lstStyle>
            <a:lvl1pPr defTabSz="942728">
              <a:defRPr sz="1200"/>
            </a:lvl1pPr>
          </a:lstStyle>
          <a:p>
            <a:pPr>
              <a:defRPr/>
            </a:pPr>
            <a:endParaRPr lang="en-US"/>
          </a:p>
        </p:txBody>
      </p:sp>
      <p:sp>
        <p:nvSpPr>
          <p:cNvPr id="245763" name="Rectangle 2051"/>
          <p:cNvSpPr>
            <a:spLocks noGrp="1" noChangeArrowheads="1"/>
          </p:cNvSpPr>
          <p:nvPr>
            <p:ph type="dt" sz="quarter" idx="1"/>
          </p:nvPr>
        </p:nvSpPr>
        <p:spPr bwMode="auto">
          <a:xfrm>
            <a:off x="4022725" y="0"/>
            <a:ext cx="3076575" cy="468313"/>
          </a:xfrm>
          <a:prstGeom prst="rect">
            <a:avLst/>
          </a:prstGeom>
          <a:noFill/>
          <a:ln w="9525">
            <a:noFill/>
            <a:miter lim="800000"/>
            <a:headEnd/>
            <a:tailEnd/>
          </a:ln>
          <a:effectLst/>
        </p:spPr>
        <p:txBody>
          <a:bodyPr vert="horz" wrap="square" lIns="94195" tIns="47097" rIns="94195" bIns="47097" numCol="1" anchor="t" anchorCtr="0" compatLnSpc="1">
            <a:prstTxWarp prst="textNoShape">
              <a:avLst/>
            </a:prstTxWarp>
          </a:bodyPr>
          <a:lstStyle>
            <a:lvl1pPr algn="r" defTabSz="942728">
              <a:defRPr sz="1200"/>
            </a:lvl1pPr>
          </a:lstStyle>
          <a:p>
            <a:pPr>
              <a:defRPr/>
            </a:pPr>
            <a:endParaRPr lang="en-US"/>
          </a:p>
        </p:txBody>
      </p:sp>
      <p:sp>
        <p:nvSpPr>
          <p:cNvPr id="245764" name="Rectangle 2052"/>
          <p:cNvSpPr>
            <a:spLocks noGrp="1" noChangeArrowheads="1"/>
          </p:cNvSpPr>
          <p:nvPr>
            <p:ph type="ftr" sz="quarter" idx="2"/>
          </p:nvPr>
        </p:nvSpPr>
        <p:spPr bwMode="auto">
          <a:xfrm>
            <a:off x="0" y="8920163"/>
            <a:ext cx="3076575" cy="468312"/>
          </a:xfrm>
          <a:prstGeom prst="rect">
            <a:avLst/>
          </a:prstGeom>
          <a:noFill/>
          <a:ln w="9525">
            <a:noFill/>
            <a:miter lim="800000"/>
            <a:headEnd/>
            <a:tailEnd/>
          </a:ln>
          <a:effectLst/>
        </p:spPr>
        <p:txBody>
          <a:bodyPr vert="horz" wrap="square" lIns="94195" tIns="47097" rIns="94195" bIns="47097" numCol="1" anchor="b" anchorCtr="0" compatLnSpc="1">
            <a:prstTxWarp prst="textNoShape">
              <a:avLst/>
            </a:prstTxWarp>
          </a:bodyPr>
          <a:lstStyle>
            <a:lvl1pPr defTabSz="942728">
              <a:defRPr sz="1200"/>
            </a:lvl1pPr>
          </a:lstStyle>
          <a:p>
            <a:pPr>
              <a:defRPr/>
            </a:pPr>
            <a:endParaRPr lang="en-US"/>
          </a:p>
        </p:txBody>
      </p:sp>
      <p:sp>
        <p:nvSpPr>
          <p:cNvPr id="245765" name="Rectangle 2053"/>
          <p:cNvSpPr>
            <a:spLocks noGrp="1" noChangeArrowheads="1"/>
          </p:cNvSpPr>
          <p:nvPr>
            <p:ph type="sldNum" sz="quarter" idx="3"/>
          </p:nvPr>
        </p:nvSpPr>
        <p:spPr bwMode="auto">
          <a:xfrm>
            <a:off x="4022725" y="8920163"/>
            <a:ext cx="3076575" cy="468312"/>
          </a:xfrm>
          <a:prstGeom prst="rect">
            <a:avLst/>
          </a:prstGeom>
          <a:noFill/>
          <a:ln w="9525">
            <a:noFill/>
            <a:miter lim="800000"/>
            <a:headEnd/>
            <a:tailEnd/>
          </a:ln>
          <a:effectLst/>
        </p:spPr>
        <p:txBody>
          <a:bodyPr vert="horz" wrap="square" lIns="94195" tIns="47097" rIns="94195" bIns="47097" numCol="1" anchor="b" anchorCtr="0" compatLnSpc="1">
            <a:prstTxWarp prst="textNoShape">
              <a:avLst/>
            </a:prstTxWarp>
          </a:bodyPr>
          <a:lstStyle>
            <a:lvl1pPr algn="r" defTabSz="942728">
              <a:defRPr sz="1200"/>
            </a:lvl1pPr>
          </a:lstStyle>
          <a:p>
            <a:pPr>
              <a:defRPr/>
            </a:pPr>
            <a:fld id="{73A3D60E-F20B-4287-905E-AB36A824155D}" type="slidenum">
              <a:rPr lang="en-US"/>
              <a:pPr>
                <a:defRPr/>
              </a:pPr>
              <a:t>‹#›</a:t>
            </a:fld>
            <a:endParaRPr lang="en-US" dirty="0"/>
          </a:p>
        </p:txBody>
      </p:sp>
    </p:spTree>
    <p:extLst>
      <p:ext uri="{BB962C8B-B14F-4D97-AF65-F5344CB8AC3E}">
        <p14:creationId xmlns:p14="http://schemas.microsoft.com/office/powerpoint/2010/main" val="4086951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94195" tIns="47097" rIns="94195" bIns="47097" numCol="1" anchor="t" anchorCtr="0" compatLnSpc="1">
            <a:prstTxWarp prst="textNoShape">
              <a:avLst/>
            </a:prstTxWarp>
          </a:bodyPr>
          <a:lstStyle>
            <a:lvl1pPr defTabSz="942728">
              <a:defRPr sz="1200"/>
            </a:lvl1pPr>
          </a:lstStyle>
          <a:p>
            <a:pPr>
              <a:defRPr/>
            </a:pPr>
            <a:endParaRPr lang="en-US"/>
          </a:p>
        </p:txBody>
      </p:sp>
      <p:sp>
        <p:nvSpPr>
          <p:cNvPr id="43011" name="Rectangle 3"/>
          <p:cNvSpPr>
            <a:spLocks noGrp="1" noChangeArrowheads="1"/>
          </p:cNvSpPr>
          <p:nvPr>
            <p:ph type="dt" idx="1"/>
          </p:nvPr>
        </p:nvSpPr>
        <p:spPr bwMode="auto">
          <a:xfrm>
            <a:off x="4022725" y="0"/>
            <a:ext cx="3076575" cy="468313"/>
          </a:xfrm>
          <a:prstGeom prst="rect">
            <a:avLst/>
          </a:prstGeom>
          <a:noFill/>
          <a:ln w="9525">
            <a:noFill/>
            <a:miter lim="800000"/>
            <a:headEnd/>
            <a:tailEnd/>
          </a:ln>
          <a:effectLst/>
        </p:spPr>
        <p:txBody>
          <a:bodyPr vert="horz" wrap="square" lIns="94195" tIns="47097" rIns="94195" bIns="47097" numCol="1" anchor="t" anchorCtr="0" compatLnSpc="1">
            <a:prstTxWarp prst="textNoShape">
              <a:avLst/>
            </a:prstTxWarp>
          </a:bodyPr>
          <a:lstStyle>
            <a:lvl1pPr algn="r" defTabSz="942728">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01738" y="704850"/>
            <a:ext cx="4692650" cy="3519488"/>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47738" y="4459288"/>
            <a:ext cx="5203825" cy="4224337"/>
          </a:xfrm>
          <a:prstGeom prst="rect">
            <a:avLst/>
          </a:prstGeom>
          <a:noFill/>
          <a:ln w="9525">
            <a:noFill/>
            <a:miter lim="800000"/>
            <a:headEnd/>
            <a:tailEnd/>
          </a:ln>
          <a:effectLst/>
        </p:spPr>
        <p:txBody>
          <a:bodyPr vert="horz" wrap="square" lIns="94195" tIns="47097" rIns="94195" bIns="470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920163"/>
            <a:ext cx="3076575" cy="468312"/>
          </a:xfrm>
          <a:prstGeom prst="rect">
            <a:avLst/>
          </a:prstGeom>
          <a:noFill/>
          <a:ln w="9525">
            <a:noFill/>
            <a:miter lim="800000"/>
            <a:headEnd/>
            <a:tailEnd/>
          </a:ln>
          <a:effectLst/>
        </p:spPr>
        <p:txBody>
          <a:bodyPr vert="horz" wrap="square" lIns="94195" tIns="47097" rIns="94195" bIns="47097" numCol="1" anchor="b" anchorCtr="0" compatLnSpc="1">
            <a:prstTxWarp prst="textNoShape">
              <a:avLst/>
            </a:prstTxWarp>
          </a:bodyPr>
          <a:lstStyle>
            <a:lvl1pPr defTabSz="942728">
              <a:defRPr sz="1200"/>
            </a:lvl1pPr>
          </a:lstStyle>
          <a:p>
            <a:pPr>
              <a:defRPr/>
            </a:pPr>
            <a:endParaRPr lang="en-US"/>
          </a:p>
        </p:txBody>
      </p:sp>
      <p:sp>
        <p:nvSpPr>
          <p:cNvPr id="43015" name="Rectangle 7"/>
          <p:cNvSpPr>
            <a:spLocks noGrp="1" noChangeArrowheads="1"/>
          </p:cNvSpPr>
          <p:nvPr>
            <p:ph type="sldNum" sz="quarter" idx="5"/>
          </p:nvPr>
        </p:nvSpPr>
        <p:spPr bwMode="auto">
          <a:xfrm>
            <a:off x="4022725" y="8920163"/>
            <a:ext cx="3076575" cy="468312"/>
          </a:xfrm>
          <a:prstGeom prst="rect">
            <a:avLst/>
          </a:prstGeom>
          <a:noFill/>
          <a:ln w="9525">
            <a:noFill/>
            <a:miter lim="800000"/>
            <a:headEnd/>
            <a:tailEnd/>
          </a:ln>
          <a:effectLst/>
        </p:spPr>
        <p:txBody>
          <a:bodyPr vert="horz" wrap="square" lIns="94195" tIns="47097" rIns="94195" bIns="47097" numCol="1" anchor="b" anchorCtr="0" compatLnSpc="1">
            <a:prstTxWarp prst="textNoShape">
              <a:avLst/>
            </a:prstTxWarp>
          </a:bodyPr>
          <a:lstStyle>
            <a:lvl1pPr algn="r" defTabSz="942728">
              <a:defRPr sz="1200"/>
            </a:lvl1pPr>
          </a:lstStyle>
          <a:p>
            <a:pPr>
              <a:defRPr/>
            </a:pPr>
            <a:fld id="{4AB16559-D0F4-442B-B895-AA491AD4E957}" type="slidenum">
              <a:rPr lang="en-US"/>
              <a:pPr>
                <a:defRPr/>
              </a:pPr>
              <a:t>‹#›</a:t>
            </a:fld>
            <a:endParaRPr lang="en-US" dirty="0"/>
          </a:p>
        </p:txBody>
      </p:sp>
    </p:spTree>
    <p:extLst>
      <p:ext uri="{BB962C8B-B14F-4D97-AF65-F5344CB8AC3E}">
        <p14:creationId xmlns:p14="http://schemas.microsoft.com/office/powerpoint/2010/main" val="2995748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41388"/>
            <a:fld id="{C58769BD-E1F2-460B-82A6-E11090954A6D}" type="slidenum">
              <a:rPr lang="en-US" smtClean="0"/>
              <a:pPr defTabSz="941388"/>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1388"/>
            <a:fld id="{5EAEC00A-86E1-446F-A7D5-97B383262267}" type="slidenum">
              <a:rPr lang="en-US" smtClean="0"/>
              <a:pPr defTabSz="941388"/>
              <a:t>10</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47738" y="4306888"/>
            <a:ext cx="5203825" cy="4225925"/>
          </a:xfrm>
          <a:noFill/>
          <a:ln/>
        </p:spPr>
        <p:txBody>
          <a:bodyPr/>
          <a:lstStyle/>
          <a:p>
            <a:pPr>
              <a:lnSpc>
                <a:spcPct val="110000"/>
              </a:lnSpc>
            </a:pPr>
            <a:r>
              <a:rPr lang="en-US" smtClean="0"/>
              <a:t>Our audience is inclusive, not exclusive. Our program requires attendance and participation in class, and completion of final projects. And, although the FMNP encourages volunteer service, volunteer service is not a requirement. To require volunteer service would alienate many potential participants, such as ecotour guides, teachers, and natural resource professionals – persons that benefit from FMNP training, and extend those benefits to others through educational programs. A volunteer requirement also competes with volunteers from other organizations, such as state parks and nature centers – the very organizations we are trying to assist.</a:t>
            </a:r>
          </a:p>
          <a:p>
            <a:pPr>
              <a:lnSpc>
                <a:spcPct val="110000"/>
              </a:lnSpc>
            </a:pPr>
            <a:r>
              <a:rPr lang="en-US" smtClean="0"/>
              <a:t>Interested persons can take the program - whether novice or expert. This mix is actually beneficial. Experts can bring much to the class, and elevate the quality of the experience for others. Persons with knowledge are encouraged to contribute to the class. </a:t>
            </a:r>
          </a:p>
          <a:p>
            <a:pPr>
              <a:lnSpc>
                <a:spcPct val="110000"/>
              </a:lnSpc>
            </a:pPr>
            <a:r>
              <a:rPr lang="en-US" smtClean="0"/>
              <a:t>The FMNP is not a typical class, with the “sage on the stage,” but a group of adults getting together to learn, share experiences, knowledge, and perspectives. Graduates are encouraged to use this information to inform and educate others and - hopefully - help make a difference in Florida’s future.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pPr defTabSz="941388"/>
            <a:fld id="{8B233398-3E5F-41D2-BD52-8D39A2933003}" type="slidenum">
              <a:rPr lang="en-US" smtClean="0"/>
              <a:pPr defTabSz="941388"/>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pPr defTabSz="941388"/>
            <a:fld id="{4719FAE5-1FF6-4BE6-9EEA-7195CFB026B1}" type="slidenum">
              <a:rPr lang="en-US" smtClean="0"/>
              <a:pPr defTabSz="941388"/>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pPr defTabSz="941388"/>
            <a:fld id="{21D6950D-E07E-4222-90C7-2DB769FB2890}" type="slidenum">
              <a:rPr lang="en-US" smtClean="0"/>
              <a:pPr defTabSz="941388"/>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41388"/>
            <a:fld id="{64CFC58C-F84B-44BE-8BB2-E24E2623BF28}" type="slidenum">
              <a:rPr lang="en-US" smtClean="0"/>
              <a:pPr defTabSz="941388"/>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a:spLocks noGrp="1"/>
          </p:cNvSpPr>
          <p:nvPr>
            <p:ph type="sldNum" sz="quarter" idx="5"/>
          </p:nvPr>
        </p:nvSpPr>
        <p:spPr>
          <a:noFill/>
        </p:spPr>
        <p:txBody>
          <a:bodyPr/>
          <a:lstStyle/>
          <a:p>
            <a:pPr defTabSz="941388"/>
            <a:fld id="{EE1DD565-B184-405D-BA83-F9D689DDF4FF}" type="slidenum">
              <a:rPr lang="en-US" smtClean="0"/>
              <a:pPr defTabSz="941388"/>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pPr defTabSz="941388"/>
            <a:fld id="{E514D563-8FE8-4DCE-BA8A-F21962BB0FDD}" type="slidenum">
              <a:rPr lang="en-US" smtClean="0"/>
              <a:pPr defTabSz="941388"/>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pPr defTabSz="941388"/>
            <a:fld id="{C5B7B188-5511-4630-A247-55FCB2C17B01}" type="slidenum">
              <a:rPr lang="en-US" smtClean="0"/>
              <a:pPr defTabSz="941388"/>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41388"/>
            <a:fld id="{225C360C-89DD-4ECB-860D-76CE8C3E4C09}" type="slidenum">
              <a:rPr lang="en-US" smtClean="0"/>
              <a:pPr defTabSz="941388"/>
              <a:t>18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41388"/>
            <a:fld id="{E2F77059-BB76-444B-AA26-ECFE929B8AB5}" type="slidenum">
              <a:rPr lang="en-US" smtClean="0"/>
              <a:pPr defTabSz="941388"/>
              <a:t>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41388"/>
            <a:fld id="{569F11CF-E3B0-4455-9014-FFC8A5F507B4}" type="slidenum">
              <a:rPr lang="en-US" smtClean="0"/>
              <a:pPr defTabSz="941388"/>
              <a:t>3</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mtClean="0"/>
              <a:t>You can take one, two or all three modules.  There is no requirement to complete all three, but those that do earn Honor Roll status.  There is also no volunteer commitment.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41388"/>
            <a:fld id="{A12A3DB4-EACB-4E3C-84FD-35A13760A262}" type="slidenum">
              <a:rPr lang="en-US" smtClean="0"/>
              <a:pPr defTabSz="941388"/>
              <a:t>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pPr defTabSz="941388"/>
            <a:fld id="{3EEF6FBF-1615-4290-A474-636A1B33E710}" type="slidenum">
              <a:rPr lang="en-US" smtClean="0"/>
              <a:pPr defTabSz="941388"/>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41388"/>
            <a:fld id="{91344140-F1F7-4D58-88AB-AAE5169DD4ED}" type="slidenum">
              <a:rPr lang="en-US" smtClean="0"/>
              <a:pPr defTabSz="941388"/>
              <a:t>6</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41388"/>
            <a:fld id="{73B96060-A75D-497F-A4BF-17A4C6BB04A7}" type="slidenum">
              <a:rPr lang="en-US" smtClean="0"/>
              <a:pPr defTabSz="941388"/>
              <a:t>7</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a:buFont typeface="Monotype Sorts" pitchFamily="2" charset="2"/>
              <a:buNone/>
            </a:pPr>
            <a:r>
              <a:rPr lang="en-US" smtClean="0"/>
              <a:t>--- 4 videos - 3 ecology - 1 issues/module</a:t>
            </a:r>
          </a:p>
          <a:p>
            <a:pPr>
              <a:buFont typeface="Monotype Sorts" pitchFamily="2" charset="2"/>
              <a:buNone/>
            </a:pPr>
            <a:r>
              <a:rPr lang="en-US" smtClean="0"/>
              <a:t> provide STATEWIDE overviews of ecosystem processes,  habitats, and conservation issues designed to set the stage for more detailed presentations issues designed to promote discussion - NOT present “right” and “wrong”</a:t>
            </a:r>
          </a:p>
          <a:p>
            <a:pPr>
              <a:buFont typeface="Monotype Sorts" pitchFamily="2" charset="2"/>
              <a:buNone/>
            </a:pPr>
            <a:endParaRPr lang="en-US" smtClean="0"/>
          </a:p>
          <a:p>
            <a:pPr>
              <a:buFont typeface="Monotype Sorts" pitchFamily="2" charset="2"/>
              <a:buNone/>
            </a:pPr>
            <a:r>
              <a:rPr lang="en-US" smtClean="0"/>
              <a:t>--- 12 slide presentations to provide detail on concepts and principles, species identification among major taxonomic groups, environmental ethics, and interpretation skills used by Instructors as both instructional tools and templates from which to share personal knowledge of local flora and fauna</a:t>
            </a:r>
          </a:p>
          <a:p>
            <a:pPr>
              <a:buFont typeface="Monotype Sorts" pitchFamily="2" charset="2"/>
              <a:buNone/>
            </a:pPr>
            <a:endParaRPr lang="en-US" smtClean="0"/>
          </a:p>
          <a:p>
            <a:pPr>
              <a:buFont typeface="Monotype Sorts" pitchFamily="2" charset="2"/>
              <a:buNone/>
            </a:pPr>
            <a:r>
              <a:rPr lang="en-US" smtClean="0"/>
              <a:t>---Student and instructor workbooks </a:t>
            </a:r>
          </a:p>
          <a:p>
            <a:pPr>
              <a:buFont typeface="Monotype Sorts" pitchFamily="2" charset="2"/>
              <a:buNone/>
            </a:pPr>
            <a:r>
              <a:rPr lang="en-US" smtClean="0"/>
              <a:t>Student Workbooks provide presentations, reference information, learning exercises, etc.  Instructor workbooks provide presentation notes, administrative details, suggested classroom and field trip components, etc. </a:t>
            </a:r>
          </a:p>
          <a:p>
            <a:pPr>
              <a:buFont typeface="Monotype Sorts" pitchFamily="2" charset="2"/>
              <a:buNone/>
            </a:pPr>
            <a:endParaRPr lang="en-US" sz="1000" smtClean="0"/>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41388"/>
            <a:fld id="{DCB45361-9CB1-4D56-87BE-BA7044D34B44}" type="slidenum">
              <a:rPr lang="en-US" smtClean="0"/>
              <a:pPr defTabSz="941388"/>
              <a:t>8</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41388"/>
            <a:fld id="{C6A6CB0C-2DDB-4E57-8357-8A939EB9EEEC}" type="slidenum">
              <a:rPr lang="en-US" smtClean="0"/>
              <a:pPr defTabSz="941388"/>
              <a:t>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825310-093A-4258-BB14-5909B2DB51E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20C060-93F0-43FA-94C3-6AC7A817238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7D591F-38E0-459B-BCE0-D07E6582F77B}"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52064A-BEA1-4467-A689-C7F156AD201C}"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23251-3244-4D0B-9BE6-27EC0E7AC8B2}"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FF4F1-9044-47C9-B513-9E18823AEFDD}"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2140D-F4D9-4622-9146-A58AA9F7C22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40028B-6B8D-4673-8E3E-023D428DCF8F}"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51C28B-51E0-4784-AF59-99171EA02020}"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B80827-83DC-47DD-AA98-6852A02CCE62}"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95AFCE-5E1B-4ACD-B99C-781075370CF0}"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27EC86-BBEB-4F93-AF06-CBB1E7BC2513}"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AA61AF-751F-4E6F-941F-08F692566CE5}"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BD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8DAFEEC-8E4C-4341-A1C9-D708785CF2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524000"/>
          </a:xfrm>
          <a:solidFill>
            <a:srgbClr val="666633"/>
          </a:solidFill>
          <a:ln>
            <a:solidFill>
              <a:schemeClr val="tx1"/>
            </a:solidFill>
          </a:ln>
        </p:spPr>
        <p:txBody>
          <a:bodyPr/>
          <a:lstStyle/>
          <a:p>
            <a:pPr>
              <a:defRPr/>
            </a:pPr>
            <a:r>
              <a:rPr lang="en-US" sz="4000" b="1" dirty="0" smtClean="0">
                <a:solidFill>
                  <a:schemeClr val="bg1"/>
                </a:solidFill>
                <a:effectLst>
                  <a:outerShdw blurRad="38100" dist="38100" dir="2700000" algn="tl">
                    <a:srgbClr val="000000"/>
                  </a:outerShdw>
                </a:effectLst>
                <a:latin typeface="Arial" charset="0"/>
              </a:rPr>
              <a:t>Florida Master Naturalist Program</a:t>
            </a:r>
            <a:br>
              <a:rPr lang="en-US" sz="4000" b="1" dirty="0" smtClean="0">
                <a:solidFill>
                  <a:schemeClr val="bg1"/>
                </a:solidFill>
                <a:effectLst>
                  <a:outerShdw blurRad="38100" dist="38100" dir="2700000" algn="tl">
                    <a:srgbClr val="000000"/>
                  </a:outerShdw>
                </a:effectLst>
                <a:latin typeface="Arial" charset="0"/>
              </a:rPr>
            </a:br>
            <a:r>
              <a:rPr lang="en-US" sz="4000" dirty="0" smtClean="0">
                <a:solidFill>
                  <a:schemeClr val="bg1"/>
                </a:solidFill>
                <a:effectLst>
                  <a:outerShdw blurRad="38100" dist="38100" dir="2700000" algn="tl">
                    <a:srgbClr val="000000"/>
                  </a:outerShdw>
                </a:effectLst>
                <a:latin typeface="Arial" charset="0"/>
              </a:rPr>
              <a:t> </a:t>
            </a:r>
            <a:r>
              <a:rPr lang="en-US" sz="3200" dirty="0" smtClean="0">
                <a:solidFill>
                  <a:schemeClr val="bg1"/>
                </a:solidFill>
                <a:effectLst>
                  <a:outerShdw blurRad="38100" dist="38100" dir="2700000" algn="tl">
                    <a:srgbClr val="000000"/>
                  </a:outerShdw>
                </a:effectLst>
                <a:latin typeface="Arial" charset="0"/>
              </a:rPr>
              <a:t>A Statewide Conservation Education Effort</a:t>
            </a:r>
          </a:p>
        </p:txBody>
      </p:sp>
      <p:sp>
        <p:nvSpPr>
          <p:cNvPr id="2057" name="Text Box 9"/>
          <p:cNvSpPr txBox="1">
            <a:spLocks noChangeArrowheads="1"/>
          </p:cNvSpPr>
          <p:nvPr/>
        </p:nvSpPr>
        <p:spPr bwMode="auto">
          <a:xfrm>
            <a:off x="152400" y="2133600"/>
            <a:ext cx="5257800" cy="1724025"/>
          </a:xfrm>
          <a:prstGeom prst="rect">
            <a:avLst/>
          </a:prstGeom>
          <a:solidFill>
            <a:srgbClr val="C2C2AD"/>
          </a:solidFill>
          <a:ln w="9525">
            <a:solidFill>
              <a:schemeClr val="tx1"/>
            </a:solidFill>
            <a:miter lim="800000"/>
            <a:headEnd/>
            <a:tailEnd/>
          </a:ln>
          <a:effectLst/>
        </p:spPr>
        <p:txBody>
          <a:bodyPr>
            <a:spAutoFit/>
          </a:bodyPr>
          <a:lstStyle/>
          <a:p>
            <a:pPr algn="ctr">
              <a:spcBef>
                <a:spcPts val="0"/>
              </a:spcBef>
              <a:defRPr/>
            </a:pPr>
            <a:r>
              <a:rPr lang="en-US" sz="2800" b="1" dirty="0">
                <a:effectLst>
                  <a:outerShdw blurRad="38100" dist="38100" dir="2700000" algn="tl">
                    <a:srgbClr val="FFFFFF"/>
                  </a:outerShdw>
                </a:effectLst>
                <a:latin typeface="Arial" charset="0"/>
              </a:rPr>
              <a:t>Dr. Martin Main</a:t>
            </a:r>
            <a:br>
              <a:rPr lang="en-US" sz="2800" b="1" dirty="0">
                <a:effectLst>
                  <a:outerShdw blurRad="38100" dist="38100" dir="2700000" algn="tl">
                    <a:srgbClr val="FFFFFF"/>
                  </a:outerShdw>
                </a:effectLst>
                <a:latin typeface="Arial" charset="0"/>
              </a:rPr>
            </a:br>
            <a:r>
              <a:rPr lang="en-US" sz="2000" b="1" dirty="0">
                <a:effectLst>
                  <a:outerShdw blurRad="38100" dist="38100" dir="2700000" algn="tl">
                    <a:srgbClr val="FFFFFF"/>
                  </a:outerShdw>
                </a:effectLst>
                <a:latin typeface="Arial" charset="0"/>
              </a:rPr>
              <a:t>UF/IFAS Professor and </a:t>
            </a:r>
          </a:p>
          <a:p>
            <a:pPr algn="ctr">
              <a:spcBef>
                <a:spcPts val="0"/>
              </a:spcBef>
              <a:defRPr/>
            </a:pPr>
            <a:r>
              <a:rPr lang="en-US" sz="2000" b="1" dirty="0">
                <a:effectLst>
                  <a:outerShdw blurRad="38100" dist="38100" dir="2700000" algn="tl">
                    <a:srgbClr val="FFFFFF"/>
                  </a:outerShdw>
                </a:effectLst>
                <a:latin typeface="Arial" charset="0"/>
              </a:rPr>
              <a:t>Wildlife Ecologist</a:t>
            </a:r>
            <a:br>
              <a:rPr lang="en-US" sz="2000" b="1" dirty="0">
                <a:effectLst>
                  <a:outerShdw blurRad="38100" dist="38100" dir="2700000" algn="tl">
                    <a:srgbClr val="FFFFFF"/>
                  </a:outerShdw>
                </a:effectLst>
                <a:latin typeface="Arial" charset="0"/>
              </a:rPr>
            </a:br>
            <a:endParaRPr lang="en-US" sz="800" b="1" dirty="0">
              <a:effectLst>
                <a:outerShdw blurRad="38100" dist="38100" dir="2700000" algn="tl">
                  <a:srgbClr val="FFFFFF"/>
                </a:outerShdw>
              </a:effectLst>
              <a:latin typeface="Arial" charset="0"/>
            </a:endParaRPr>
          </a:p>
          <a:p>
            <a:pPr algn="ctr">
              <a:spcBef>
                <a:spcPct val="50000"/>
              </a:spcBef>
              <a:defRPr/>
            </a:pPr>
            <a:r>
              <a:rPr lang="en-US" sz="2000" b="1" dirty="0">
                <a:effectLst>
                  <a:outerShdw blurRad="38100" dist="38100" dir="2700000" algn="tl">
                    <a:srgbClr val="FFFFFF"/>
                  </a:outerShdw>
                </a:effectLst>
                <a:latin typeface="Arial" charset="0"/>
              </a:rPr>
              <a:t>FMNP Program Leader</a:t>
            </a:r>
          </a:p>
        </p:txBody>
      </p:sp>
      <p:sp>
        <p:nvSpPr>
          <p:cNvPr id="2066" name="Text Box 18"/>
          <p:cNvSpPr txBox="1">
            <a:spLocks noChangeArrowheads="1"/>
          </p:cNvSpPr>
          <p:nvPr/>
        </p:nvSpPr>
        <p:spPr bwMode="auto">
          <a:xfrm>
            <a:off x="152400" y="4191000"/>
            <a:ext cx="5257800" cy="1600200"/>
          </a:xfrm>
          <a:prstGeom prst="rect">
            <a:avLst/>
          </a:prstGeom>
          <a:solidFill>
            <a:srgbClr val="C2C2AD"/>
          </a:solidFill>
          <a:ln w="9525">
            <a:solidFill>
              <a:schemeClr val="tx1"/>
            </a:solidFill>
            <a:miter lim="800000"/>
            <a:headEnd/>
            <a:tailEnd/>
          </a:ln>
          <a:effectLst/>
        </p:spPr>
        <p:txBody>
          <a:bodyPr>
            <a:spAutoFit/>
          </a:bodyPr>
          <a:lstStyle/>
          <a:p>
            <a:pPr algn="ctr">
              <a:spcBef>
                <a:spcPts val="0"/>
              </a:spcBef>
              <a:defRPr/>
            </a:pPr>
            <a:r>
              <a:rPr lang="en-US" sz="2800" b="1" dirty="0">
                <a:effectLst>
                  <a:outerShdw blurRad="38100" dist="38100" dir="2700000" algn="tl">
                    <a:srgbClr val="FFFFFF"/>
                  </a:outerShdw>
                </a:effectLst>
                <a:latin typeface="Arial" charset="0"/>
              </a:rPr>
              <a:t>Sandy K. Mickey</a:t>
            </a:r>
            <a:br>
              <a:rPr lang="en-US" sz="2800" b="1" dirty="0">
                <a:effectLst>
                  <a:outerShdw blurRad="38100" dist="38100" dir="2700000" algn="tl">
                    <a:srgbClr val="FFFFFF"/>
                  </a:outerShdw>
                </a:effectLst>
                <a:latin typeface="Arial" charset="0"/>
              </a:rPr>
            </a:br>
            <a:r>
              <a:rPr lang="en-US" sz="2000" b="1" dirty="0">
                <a:effectLst>
                  <a:outerShdw blurRad="38100" dist="38100" dir="2700000" algn="tl">
                    <a:srgbClr val="FFFFFF"/>
                  </a:outerShdw>
                </a:effectLst>
                <a:latin typeface="Arial" charset="0"/>
              </a:rPr>
              <a:t>UF/IFAS Biological Scientist</a:t>
            </a:r>
          </a:p>
          <a:p>
            <a:pPr algn="ctr">
              <a:spcBef>
                <a:spcPts val="0"/>
              </a:spcBef>
              <a:defRPr/>
            </a:pPr>
            <a:r>
              <a:rPr lang="en-US" sz="2000" b="1" dirty="0">
                <a:effectLst>
                  <a:outerShdw blurRad="38100" dist="38100" dir="2700000" algn="tl">
                    <a:srgbClr val="FFFFFF"/>
                  </a:outerShdw>
                </a:effectLst>
                <a:latin typeface="Arial" charset="0"/>
              </a:rPr>
              <a:t>and Naturalist</a:t>
            </a:r>
          </a:p>
          <a:p>
            <a:pPr algn="ctr">
              <a:spcBef>
                <a:spcPct val="50000"/>
              </a:spcBef>
              <a:defRPr/>
            </a:pPr>
            <a:r>
              <a:rPr lang="en-US" sz="2000" b="1" dirty="0">
                <a:effectLst>
                  <a:outerShdw blurRad="38100" dist="38100" dir="2700000" algn="tl">
                    <a:srgbClr val="FFFFFF"/>
                  </a:outerShdw>
                </a:effectLst>
                <a:latin typeface="Arial" charset="0"/>
              </a:rPr>
              <a:t>FMNP Program Coordinator</a:t>
            </a:r>
          </a:p>
        </p:txBody>
      </p:sp>
      <p:pic>
        <p:nvPicPr>
          <p:cNvPr id="3077" name="Picture 6" descr="MN_Logo.png"/>
          <p:cNvPicPr>
            <a:picLocks noChangeAspect="1"/>
          </p:cNvPicPr>
          <p:nvPr/>
        </p:nvPicPr>
        <p:blipFill>
          <a:blip r:embed="rId3" cstate="print"/>
          <a:srcRect/>
          <a:stretch>
            <a:fillRect/>
          </a:stretch>
        </p:blipFill>
        <p:spPr bwMode="auto">
          <a:xfrm>
            <a:off x="5791200" y="1828800"/>
            <a:ext cx="3048000" cy="396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8" name="Text Box 4"/>
          <p:cNvSpPr txBox="1">
            <a:spLocks noChangeArrowheads="1"/>
          </p:cNvSpPr>
          <p:nvPr/>
        </p:nvSpPr>
        <p:spPr bwMode="auto">
          <a:xfrm>
            <a:off x="228600" y="1524000"/>
            <a:ext cx="8610600" cy="5105400"/>
          </a:xfrm>
          <a:prstGeom prst="rect">
            <a:avLst/>
          </a:prstGeom>
          <a:noFill/>
          <a:ln w="9525">
            <a:noFill/>
            <a:miter lim="800000"/>
            <a:headEnd/>
            <a:tailEnd/>
          </a:ln>
          <a:effectLst/>
        </p:spPr>
        <p:txBody>
          <a:bodyPr anchor="ctr"/>
          <a:lstStyle/>
          <a:p>
            <a:pPr indent="457200">
              <a:spcBef>
                <a:spcPts val="0"/>
              </a:spcBef>
              <a:buFont typeface="Wingdings" pitchFamily="2" charset="2"/>
              <a:buChar char="Ø"/>
              <a:defRPr/>
            </a:pPr>
            <a:r>
              <a:rPr lang="en-US" sz="2800" dirty="0">
                <a:latin typeface="Arial" charset="0"/>
              </a:rPr>
              <a:t>Natural Resource </a:t>
            </a:r>
          </a:p>
          <a:p>
            <a:pPr indent="457200">
              <a:spcBef>
                <a:spcPts val="0"/>
              </a:spcBef>
              <a:defRPr/>
            </a:pPr>
            <a:r>
              <a:rPr lang="en-US" sz="2800" dirty="0">
                <a:latin typeface="Arial" charset="0"/>
              </a:rPr>
              <a:t>Professionals</a:t>
            </a:r>
          </a:p>
          <a:p>
            <a:pPr indent="457200">
              <a:spcBef>
                <a:spcPts val="600"/>
              </a:spcBef>
              <a:buFont typeface="Wingdings" pitchFamily="2" charset="2"/>
              <a:buChar char="Ø"/>
              <a:defRPr/>
            </a:pPr>
            <a:r>
              <a:rPr lang="en-US" sz="2800" dirty="0">
                <a:solidFill>
                  <a:schemeClr val="tx2"/>
                </a:solidFill>
                <a:latin typeface="Arial" charset="0"/>
              </a:rPr>
              <a:t>Ecotourism Guides </a:t>
            </a:r>
          </a:p>
          <a:p>
            <a:pPr indent="457200">
              <a:spcBef>
                <a:spcPts val="600"/>
              </a:spcBef>
              <a:buFont typeface="Wingdings" pitchFamily="2" charset="2"/>
              <a:buChar char="Ø"/>
              <a:defRPr/>
            </a:pPr>
            <a:r>
              <a:rPr lang="en-US" sz="2800" dirty="0">
                <a:solidFill>
                  <a:schemeClr val="tx2"/>
                </a:solidFill>
                <a:latin typeface="Arial" charset="0"/>
              </a:rPr>
              <a:t>Teachers</a:t>
            </a:r>
          </a:p>
          <a:p>
            <a:pPr indent="457200">
              <a:spcBef>
                <a:spcPts val="600"/>
              </a:spcBef>
              <a:buFont typeface="Wingdings" pitchFamily="2" charset="2"/>
              <a:buChar char="Ø"/>
              <a:defRPr/>
            </a:pPr>
            <a:r>
              <a:rPr lang="en-US" sz="2800" dirty="0">
                <a:latin typeface="Arial" charset="0"/>
              </a:rPr>
              <a:t>Volunteers &amp; Employees of</a:t>
            </a:r>
          </a:p>
          <a:p>
            <a:pPr marL="1028700" lvl="4" indent="-457200">
              <a:spcBef>
                <a:spcPts val="600"/>
              </a:spcBef>
              <a:buFont typeface="Arial" pitchFamily="34" charset="0"/>
              <a:buChar char="•"/>
              <a:defRPr/>
            </a:pPr>
            <a:r>
              <a:rPr lang="en-US" sz="2800" dirty="0">
                <a:latin typeface="Arial" charset="0"/>
              </a:rPr>
              <a:t>Parks </a:t>
            </a:r>
          </a:p>
          <a:p>
            <a:pPr marL="1028700" lvl="4" indent="-457200">
              <a:spcBef>
                <a:spcPts val="600"/>
              </a:spcBef>
              <a:buFont typeface="Arial" pitchFamily="34" charset="0"/>
              <a:buChar char="•"/>
              <a:defRPr/>
            </a:pPr>
            <a:r>
              <a:rPr lang="en-US" sz="2800" dirty="0">
                <a:latin typeface="Arial" charset="0"/>
              </a:rPr>
              <a:t>Nature centers </a:t>
            </a:r>
          </a:p>
          <a:p>
            <a:pPr marL="1028700" lvl="4" indent="-457200">
              <a:spcBef>
                <a:spcPts val="600"/>
              </a:spcBef>
              <a:buFont typeface="Arial" pitchFamily="34" charset="0"/>
              <a:buChar char="•"/>
              <a:defRPr/>
            </a:pPr>
            <a:r>
              <a:rPr lang="en-US" sz="2800" dirty="0">
                <a:latin typeface="Arial" charset="0"/>
              </a:rPr>
              <a:t>Museums and historical sites</a:t>
            </a:r>
          </a:p>
          <a:p>
            <a:pPr marL="1028700" lvl="4" indent="-457200">
              <a:spcBef>
                <a:spcPts val="600"/>
              </a:spcBef>
              <a:buFont typeface="Arial" pitchFamily="34" charset="0"/>
              <a:buChar char="•"/>
              <a:defRPr/>
            </a:pPr>
            <a:r>
              <a:rPr lang="en-US" sz="2800" dirty="0">
                <a:latin typeface="Arial" charset="0"/>
              </a:rPr>
              <a:t>Environmental education organizations</a:t>
            </a:r>
          </a:p>
          <a:p>
            <a:pPr marL="1028700" lvl="4" indent="-1028700">
              <a:defRPr/>
            </a:pPr>
            <a:endParaRPr lang="en-US" sz="2800" dirty="0">
              <a:solidFill>
                <a:schemeClr val="tx2"/>
              </a:solidFill>
              <a:latin typeface="Arial" charset="0"/>
            </a:endParaRPr>
          </a:p>
          <a:p>
            <a:pPr marL="457200" lvl="4" indent="-457200">
              <a:buFont typeface="Wingdings" pitchFamily="2" charset="2"/>
              <a:buChar char="Ø"/>
              <a:defRPr/>
            </a:pPr>
            <a:r>
              <a:rPr lang="en-US" sz="2800" dirty="0">
                <a:solidFill>
                  <a:schemeClr val="tx2"/>
                </a:solidFill>
                <a:latin typeface="Arial" charset="0"/>
              </a:rPr>
              <a:t>Anyone interested in the natural world!</a:t>
            </a:r>
          </a:p>
          <a:p>
            <a:pPr>
              <a:defRPr/>
            </a:pPr>
            <a:endParaRPr lang="en-US" sz="3200" b="1" i="1" dirty="0">
              <a:solidFill>
                <a:schemeClr val="tx2"/>
              </a:solidFill>
              <a:effectLst>
                <a:outerShdw blurRad="38100" dist="38100" dir="2700000" algn="tl">
                  <a:srgbClr val="FFFFFF"/>
                </a:outerShdw>
              </a:effectLst>
              <a:latin typeface="Arial" charset="0"/>
            </a:endParaRPr>
          </a:p>
        </p:txBody>
      </p:sp>
      <p:sp>
        <p:nvSpPr>
          <p:cNvPr id="5" name="Rectangle 3"/>
          <p:cNvSpPr txBox="1">
            <a:spLocks noChangeArrowheads="1"/>
          </p:cNvSpPr>
          <p:nvPr/>
        </p:nvSpPr>
        <p:spPr>
          <a:xfrm>
            <a:off x="0" y="0"/>
            <a:ext cx="9144000" cy="990600"/>
          </a:xfrm>
          <a:prstGeom prst="rect">
            <a:avLst/>
          </a:prstGeom>
          <a:solidFill>
            <a:srgbClr val="666633"/>
          </a:solidFill>
          <a:ln cap="flat">
            <a:solidFill>
              <a:schemeClr val="tx1"/>
            </a:solidFill>
          </a:ln>
        </p:spPr>
        <p:txBody>
          <a:bodyPr anchor="ctr"/>
          <a:lstStyle/>
          <a:p>
            <a:pPr algn="ctr">
              <a:defRPr/>
            </a:pPr>
            <a:r>
              <a:rPr lang="en-US" b="1" kern="0" dirty="0">
                <a:solidFill>
                  <a:schemeClr val="bg1"/>
                </a:solidFill>
                <a:effectLst>
                  <a:outerShdw blurRad="38100" dist="38100" dir="2700000" algn="tl">
                    <a:srgbClr val="000000"/>
                  </a:outerShdw>
                </a:effectLst>
                <a:latin typeface="Arial" charset="0"/>
                <a:ea typeface="+mj-ea"/>
                <a:cs typeface="+mj-cs"/>
              </a:rPr>
              <a:t>Who should take FMNP?</a:t>
            </a:r>
          </a:p>
        </p:txBody>
      </p:sp>
      <p:pic>
        <p:nvPicPr>
          <p:cNvPr id="11268" name="Picture 5" descr="fmnp_swamp_explorers.jpg"/>
          <p:cNvPicPr>
            <a:picLocks noChangeAspect="1"/>
          </p:cNvPicPr>
          <p:nvPr/>
        </p:nvPicPr>
        <p:blipFill>
          <a:blip r:embed="rId3" cstate="print"/>
          <a:srcRect/>
          <a:stretch>
            <a:fillRect/>
          </a:stretch>
        </p:blipFill>
        <p:spPr bwMode="auto">
          <a:xfrm>
            <a:off x="5334000" y="1447800"/>
            <a:ext cx="3810000" cy="304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15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a:solidFill>
            <a:srgbClr val="666633"/>
          </a:solidFill>
        </p:spPr>
        <p:txBody>
          <a:bodyPr anchor="ctr"/>
          <a:lstStyle/>
          <a:p>
            <a:pPr algn="ctr">
              <a:defRPr/>
            </a:pPr>
            <a:r>
              <a:rPr lang="en-US" sz="4000" b="1" kern="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Teachers!</a:t>
            </a:r>
          </a:p>
        </p:txBody>
      </p:sp>
      <p:pic>
        <p:nvPicPr>
          <p:cNvPr id="12291" name="Picture 4" descr="01316.JPG"/>
          <p:cNvPicPr>
            <a:picLocks noChangeAspect="1"/>
          </p:cNvPicPr>
          <p:nvPr/>
        </p:nvPicPr>
        <p:blipFill>
          <a:blip r:embed="rId3" cstate="print"/>
          <a:srcRect/>
          <a:stretch>
            <a:fillRect/>
          </a:stretch>
        </p:blipFill>
        <p:spPr bwMode="auto">
          <a:xfrm>
            <a:off x="1828800" y="1143000"/>
            <a:ext cx="5562600" cy="3022600"/>
          </a:xfrm>
          <a:prstGeom prst="rect">
            <a:avLst/>
          </a:prstGeom>
          <a:noFill/>
          <a:ln w="9525">
            <a:noFill/>
            <a:miter lim="800000"/>
            <a:headEnd/>
            <a:tailEnd/>
          </a:ln>
        </p:spPr>
      </p:pic>
      <p:sp>
        <p:nvSpPr>
          <p:cNvPr id="12292" name="TextBox 6"/>
          <p:cNvSpPr txBox="1">
            <a:spLocks noChangeArrowheads="1"/>
          </p:cNvSpPr>
          <p:nvPr/>
        </p:nvSpPr>
        <p:spPr bwMode="auto">
          <a:xfrm>
            <a:off x="381000" y="4419600"/>
            <a:ext cx="8382000" cy="2246313"/>
          </a:xfrm>
          <a:prstGeom prst="rect">
            <a:avLst/>
          </a:prstGeom>
          <a:noFill/>
          <a:ln w="9525">
            <a:noFill/>
            <a:miter lim="800000"/>
            <a:headEnd/>
            <a:tailEnd/>
          </a:ln>
        </p:spPr>
        <p:txBody>
          <a:bodyPr>
            <a:spAutoFit/>
          </a:bodyPr>
          <a:lstStyle/>
          <a:p>
            <a:pPr marL="342900" indent="-342900">
              <a:buFont typeface="Arial" charset="0"/>
              <a:buChar char="•"/>
            </a:pPr>
            <a:r>
              <a:rPr lang="en-US" sz="2800">
                <a:latin typeface="Arial" charset="0"/>
                <a:cs typeface="Arial" charset="0"/>
              </a:rPr>
              <a:t>Can earn 40 hours of in-service for each module</a:t>
            </a:r>
          </a:p>
          <a:p>
            <a:pPr marL="342900" indent="-342900">
              <a:buFont typeface="Arial" charset="0"/>
              <a:buChar char="•"/>
            </a:pPr>
            <a:r>
              <a:rPr lang="en-US" sz="2800">
                <a:latin typeface="Arial" charset="0"/>
                <a:cs typeface="Arial" charset="0"/>
              </a:rPr>
              <a:t>Obtain resources for your lessons</a:t>
            </a:r>
          </a:p>
          <a:p>
            <a:pPr marL="342900" indent="-342900">
              <a:buFont typeface="Arial" charset="0"/>
              <a:buChar char="•"/>
            </a:pPr>
            <a:r>
              <a:rPr lang="en-US" sz="2800">
                <a:latin typeface="Arial" charset="0"/>
                <a:cs typeface="Arial" charset="0"/>
              </a:rPr>
              <a:t>Gain interpretive skills for teaching conservation </a:t>
            </a:r>
          </a:p>
          <a:p>
            <a:pPr marL="342900" indent="-342900">
              <a:buFont typeface="Arial" charset="0"/>
              <a:buChar char="•"/>
            </a:pPr>
            <a:r>
              <a:rPr lang="en-US" sz="2800">
                <a:latin typeface="Arial" charset="0"/>
                <a:cs typeface="Arial" charset="0"/>
              </a:rPr>
              <a:t>Private classes can be arranged for teachers</a:t>
            </a:r>
          </a:p>
          <a:p>
            <a:pPr marL="342900" indent="-342900">
              <a:buFont typeface="Arial" charset="0"/>
              <a:buChar char="•"/>
            </a:pPr>
            <a:r>
              <a:rPr lang="en-US" sz="2800">
                <a:latin typeface="Arial" charset="0"/>
                <a:cs typeface="Arial" charset="0"/>
              </a:rPr>
              <a:t>Final project can be used for your classroom</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a:solidFill>
            <a:srgbClr val="666633"/>
          </a:solidFill>
        </p:spPr>
        <p:txBody>
          <a:bodyPr/>
          <a:lstStyle/>
          <a:p>
            <a:pPr>
              <a:defRPr/>
            </a:pP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What’s Included</a:t>
            </a:r>
            <a:endParaRPr lang="en-US" sz="4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315" name="TextBox 5"/>
          <p:cNvSpPr txBox="1">
            <a:spLocks noChangeArrowheads="1"/>
          </p:cNvSpPr>
          <p:nvPr/>
        </p:nvSpPr>
        <p:spPr bwMode="auto">
          <a:xfrm>
            <a:off x="1219200" y="1371600"/>
            <a:ext cx="7620000" cy="5262563"/>
          </a:xfrm>
          <a:prstGeom prst="rect">
            <a:avLst/>
          </a:prstGeom>
          <a:noFill/>
          <a:ln w="9525">
            <a:noFill/>
            <a:miter lim="800000"/>
            <a:headEnd/>
            <a:tailEnd/>
          </a:ln>
        </p:spPr>
        <p:txBody>
          <a:bodyPr>
            <a:spAutoFit/>
          </a:bodyPr>
          <a:lstStyle/>
          <a:p>
            <a:pPr marL="342900" indent="-342900"/>
            <a:r>
              <a:rPr lang="en-US" sz="2800">
                <a:latin typeface="Arial" charset="0"/>
                <a:cs typeface="Arial" charset="0"/>
              </a:rPr>
              <a:t>Each module is $225</a:t>
            </a:r>
          </a:p>
          <a:p>
            <a:pPr marL="800100" lvl="1" indent="-342900">
              <a:buFont typeface="Arial" charset="0"/>
              <a:buChar char="•"/>
            </a:pPr>
            <a:r>
              <a:rPr lang="en-US" sz="2800">
                <a:latin typeface="Arial" charset="0"/>
                <a:cs typeface="Arial" charset="0"/>
              </a:rPr>
              <a:t>Student workbooks and resources</a:t>
            </a:r>
          </a:p>
          <a:p>
            <a:pPr marL="800100" lvl="1" indent="-342900">
              <a:buFont typeface="Arial" charset="0"/>
              <a:buChar char="•"/>
            </a:pPr>
            <a:r>
              <a:rPr lang="en-US" sz="2800">
                <a:latin typeface="Arial" charset="0"/>
                <a:cs typeface="Arial" charset="0"/>
              </a:rPr>
              <a:t>3 Field trips</a:t>
            </a:r>
          </a:p>
          <a:p>
            <a:pPr marL="800100" lvl="1" indent="-342900">
              <a:buFont typeface="Arial" charset="0"/>
              <a:buChar char="•"/>
            </a:pPr>
            <a:r>
              <a:rPr lang="en-US" sz="2800">
                <a:latin typeface="Arial" charset="0"/>
                <a:cs typeface="Arial" charset="0"/>
              </a:rPr>
              <a:t>Classroom instruction</a:t>
            </a:r>
          </a:p>
          <a:p>
            <a:pPr marL="800100" lvl="1" indent="-342900">
              <a:buFont typeface="Arial" charset="0"/>
              <a:buChar char="•"/>
            </a:pPr>
            <a:r>
              <a:rPr lang="en-US" sz="2800">
                <a:latin typeface="Arial" charset="0"/>
                <a:cs typeface="Arial" charset="0"/>
              </a:rPr>
              <a:t>Practical experience</a:t>
            </a:r>
          </a:p>
          <a:p>
            <a:pPr marL="800100" lvl="1" indent="-342900">
              <a:buFont typeface="Arial" charset="0"/>
              <a:buChar char="•"/>
            </a:pPr>
            <a:r>
              <a:rPr lang="en-US" sz="2800">
                <a:latin typeface="Arial" charset="0"/>
                <a:cs typeface="Arial" charset="0"/>
              </a:rPr>
              <a:t>Graduation certificate</a:t>
            </a:r>
          </a:p>
          <a:p>
            <a:pPr marL="800100" lvl="1" indent="-342900">
              <a:buFont typeface="Arial" charset="0"/>
              <a:buChar char="•"/>
            </a:pPr>
            <a:r>
              <a:rPr lang="en-US" sz="2800">
                <a:latin typeface="Arial" charset="0"/>
                <a:cs typeface="Arial" charset="0"/>
              </a:rPr>
              <a:t>Honor Roll plaque and pin if completing 3</a:t>
            </a:r>
            <a:r>
              <a:rPr lang="en-US" sz="2800" baseline="30000">
                <a:latin typeface="Arial" charset="0"/>
                <a:cs typeface="Arial" charset="0"/>
              </a:rPr>
              <a:t>rd</a:t>
            </a:r>
            <a:r>
              <a:rPr lang="en-US" sz="2800">
                <a:latin typeface="Arial" charset="0"/>
                <a:cs typeface="Arial" charset="0"/>
              </a:rPr>
              <a:t> module</a:t>
            </a:r>
          </a:p>
          <a:p>
            <a:pPr marL="800100" lvl="1" indent="-342900">
              <a:buFont typeface="Arial" charset="0"/>
              <a:buChar char="•"/>
            </a:pPr>
            <a:r>
              <a:rPr lang="en-US" sz="2800">
                <a:latin typeface="Arial" charset="0"/>
                <a:cs typeface="Arial" charset="0"/>
              </a:rPr>
              <a:t>FMNP patch</a:t>
            </a:r>
          </a:p>
          <a:p>
            <a:pPr marL="800100" lvl="1" indent="-342900">
              <a:buFont typeface="Arial" charset="0"/>
              <a:buChar char="•"/>
            </a:pPr>
            <a:r>
              <a:rPr lang="en-US" sz="2800">
                <a:latin typeface="Arial" charset="0"/>
                <a:cs typeface="Arial" charset="0"/>
              </a:rPr>
              <a:t>FMNP pin</a:t>
            </a:r>
          </a:p>
          <a:p>
            <a:pPr marL="800100" lvl="1" indent="-342900">
              <a:buFont typeface="Arial" charset="0"/>
              <a:buChar char="•"/>
            </a:pPr>
            <a:r>
              <a:rPr lang="en-US" sz="2800">
                <a:latin typeface="Arial" charset="0"/>
                <a:cs typeface="Arial" charset="0"/>
              </a:rPr>
              <a:t>Listing in on-line student database</a:t>
            </a:r>
          </a:p>
          <a:p>
            <a:pPr marL="800100" lvl="1" indent="-342900">
              <a:buFont typeface="Arial" charset="0"/>
              <a:buChar char="•"/>
            </a:pPr>
            <a:r>
              <a:rPr lang="en-US" sz="2800">
                <a:latin typeface="Arial" charset="0"/>
                <a:cs typeface="Arial" charset="0"/>
              </a:rPr>
              <a:t>Networking, chapter membership, listserv</a:t>
            </a:r>
          </a:p>
        </p:txBody>
      </p:sp>
      <p:pic>
        <p:nvPicPr>
          <p:cNvPr id="13316" name="Picture 6" descr="MN_Coastal.jpg"/>
          <p:cNvPicPr>
            <a:picLocks noChangeAspect="1"/>
          </p:cNvPicPr>
          <p:nvPr/>
        </p:nvPicPr>
        <p:blipFill>
          <a:blip r:embed="rId3" cstate="print"/>
          <a:srcRect/>
          <a:stretch>
            <a:fillRect/>
          </a:stretch>
        </p:blipFill>
        <p:spPr bwMode="auto">
          <a:xfrm>
            <a:off x="457200" y="2057400"/>
            <a:ext cx="949325" cy="1238250"/>
          </a:xfrm>
          <a:prstGeom prst="rect">
            <a:avLst/>
          </a:prstGeom>
          <a:noFill/>
          <a:ln w="9525">
            <a:noFill/>
            <a:miter lim="800000"/>
            <a:headEnd/>
            <a:tailEnd/>
          </a:ln>
        </p:spPr>
      </p:pic>
      <p:pic>
        <p:nvPicPr>
          <p:cNvPr id="13317" name="Picture 7" descr="MN_Upland.jpg"/>
          <p:cNvPicPr>
            <a:picLocks noChangeAspect="1"/>
          </p:cNvPicPr>
          <p:nvPr/>
        </p:nvPicPr>
        <p:blipFill>
          <a:blip r:embed="rId4" cstate="print"/>
          <a:srcRect/>
          <a:stretch>
            <a:fillRect/>
          </a:stretch>
        </p:blipFill>
        <p:spPr bwMode="auto">
          <a:xfrm>
            <a:off x="457200" y="3505200"/>
            <a:ext cx="946150" cy="1238250"/>
          </a:xfrm>
          <a:prstGeom prst="rect">
            <a:avLst/>
          </a:prstGeom>
          <a:noFill/>
          <a:ln w="9525">
            <a:noFill/>
            <a:miter lim="800000"/>
            <a:headEnd/>
            <a:tailEnd/>
          </a:ln>
        </p:spPr>
      </p:pic>
      <p:pic>
        <p:nvPicPr>
          <p:cNvPr id="13318" name="Picture 8" descr="MN_Wetlands.jpg"/>
          <p:cNvPicPr>
            <a:picLocks noChangeAspect="1"/>
          </p:cNvPicPr>
          <p:nvPr/>
        </p:nvPicPr>
        <p:blipFill>
          <a:blip r:embed="rId5" cstate="print"/>
          <a:srcRect/>
          <a:stretch>
            <a:fillRect/>
          </a:stretch>
        </p:blipFill>
        <p:spPr bwMode="auto">
          <a:xfrm>
            <a:off x="533400" y="5029200"/>
            <a:ext cx="903288"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1143000"/>
          </a:xfrm>
          <a:prstGeom prst="rect">
            <a:avLst/>
          </a:prstGeom>
          <a:solidFill>
            <a:srgbClr val="666633"/>
          </a:solidFill>
          <a:ln w="9525">
            <a:noFill/>
            <a:miter lim="800000"/>
            <a:headEnd/>
            <a:tailEnd/>
          </a:ln>
        </p:spPr>
        <p:txBody>
          <a:bodyPr anchor="ctr"/>
          <a:lstStyle/>
          <a:p>
            <a:pPr algn="ctr">
              <a:defRPr/>
            </a:pPr>
            <a:r>
              <a:rPr lang="en-US" sz="4000" b="1" kern="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What are the benefits?</a:t>
            </a:r>
          </a:p>
        </p:txBody>
      </p:sp>
      <p:pic>
        <p:nvPicPr>
          <p:cNvPr id="14339" name="Picture 5" descr="ARM group Ser.JPG"/>
          <p:cNvPicPr>
            <a:picLocks noChangeAspect="1"/>
          </p:cNvPicPr>
          <p:nvPr/>
        </p:nvPicPr>
        <p:blipFill>
          <a:blip r:embed="rId3" cstate="print"/>
          <a:srcRect/>
          <a:stretch>
            <a:fillRect/>
          </a:stretch>
        </p:blipFill>
        <p:spPr bwMode="auto">
          <a:xfrm>
            <a:off x="4114800" y="3505200"/>
            <a:ext cx="5029200" cy="3352800"/>
          </a:xfrm>
          <a:prstGeom prst="rect">
            <a:avLst/>
          </a:prstGeom>
          <a:noFill/>
          <a:ln w="9525">
            <a:noFill/>
            <a:miter lim="800000"/>
            <a:headEnd/>
            <a:tailEnd/>
          </a:ln>
        </p:spPr>
      </p:pic>
      <p:sp>
        <p:nvSpPr>
          <p:cNvPr id="14340" name="TextBox 6"/>
          <p:cNvSpPr txBox="1">
            <a:spLocks noChangeArrowheads="1"/>
          </p:cNvSpPr>
          <p:nvPr/>
        </p:nvSpPr>
        <p:spPr bwMode="auto">
          <a:xfrm>
            <a:off x="304800" y="1600200"/>
            <a:ext cx="8839200" cy="3540125"/>
          </a:xfrm>
          <a:prstGeom prst="rect">
            <a:avLst/>
          </a:prstGeom>
          <a:noFill/>
          <a:ln w="9525">
            <a:noFill/>
            <a:miter lim="800000"/>
            <a:headEnd/>
            <a:tailEnd/>
          </a:ln>
        </p:spPr>
        <p:txBody>
          <a:bodyPr>
            <a:spAutoFit/>
          </a:bodyPr>
          <a:lstStyle/>
          <a:p>
            <a:pPr marL="457200" indent="-457200">
              <a:buFont typeface="Wingdings" pitchFamily="2" charset="2"/>
              <a:buChar char="ü"/>
            </a:pPr>
            <a:r>
              <a:rPr lang="en-US" sz="2800">
                <a:latin typeface="Arial" charset="0"/>
                <a:cs typeface="Arial" charset="0"/>
              </a:rPr>
              <a:t>State-wide recognition and respect</a:t>
            </a:r>
          </a:p>
          <a:p>
            <a:pPr marL="457200" indent="-457200">
              <a:buFont typeface="Wingdings" pitchFamily="2" charset="2"/>
              <a:buChar char="ü"/>
            </a:pPr>
            <a:r>
              <a:rPr lang="en-US" sz="2800">
                <a:latin typeface="Arial" charset="0"/>
                <a:cs typeface="Arial" charset="0"/>
              </a:rPr>
              <a:t>Volunteer opportunities</a:t>
            </a:r>
          </a:p>
          <a:p>
            <a:pPr marL="457200" indent="-457200">
              <a:buFont typeface="Wingdings" pitchFamily="2" charset="2"/>
              <a:buChar char="ü"/>
            </a:pPr>
            <a:r>
              <a:rPr lang="en-US" sz="2800">
                <a:latin typeface="Arial" charset="0"/>
                <a:cs typeface="Arial" charset="0"/>
              </a:rPr>
              <a:t>Job opportunities</a:t>
            </a:r>
          </a:p>
          <a:p>
            <a:pPr marL="457200" indent="-457200">
              <a:buFont typeface="Wingdings" pitchFamily="2" charset="2"/>
              <a:buChar char="ü"/>
            </a:pPr>
            <a:r>
              <a:rPr lang="en-US" sz="2800">
                <a:latin typeface="Arial" charset="0"/>
                <a:cs typeface="Arial" charset="0"/>
              </a:rPr>
              <a:t>Community involvement</a:t>
            </a:r>
          </a:p>
          <a:p>
            <a:pPr marL="457200" indent="-457200">
              <a:buFont typeface="Wingdings" pitchFamily="2" charset="2"/>
              <a:buChar char="ü"/>
            </a:pPr>
            <a:r>
              <a:rPr lang="en-US" sz="2800">
                <a:latin typeface="Arial" charset="0"/>
                <a:cs typeface="Arial" charset="0"/>
              </a:rPr>
              <a:t>Networking</a:t>
            </a:r>
          </a:p>
          <a:p>
            <a:pPr marL="457200" indent="-457200">
              <a:buFont typeface="Wingdings" pitchFamily="2" charset="2"/>
              <a:buChar char="ü"/>
            </a:pPr>
            <a:r>
              <a:rPr lang="en-US" sz="2800">
                <a:latin typeface="Arial" charset="0"/>
                <a:cs typeface="Arial" charset="0"/>
              </a:rPr>
              <a:t>Personal fulfillment</a:t>
            </a:r>
          </a:p>
          <a:p>
            <a:pPr marL="457200" indent="-457200">
              <a:buFont typeface="Wingdings" pitchFamily="2" charset="2"/>
              <a:buChar char="ü"/>
            </a:pPr>
            <a:r>
              <a:rPr lang="en-US" sz="2800">
                <a:latin typeface="Arial" charset="0"/>
                <a:cs typeface="Arial" charset="0"/>
              </a:rPr>
              <a:t>Accreditation</a:t>
            </a:r>
          </a:p>
          <a:p>
            <a:pPr marL="457200" indent="-457200">
              <a:buFont typeface="Wingdings" pitchFamily="2" charset="2"/>
              <a:buChar char="ü"/>
            </a:pPr>
            <a:r>
              <a:rPr lang="en-US" sz="2800">
                <a:latin typeface="Arial" charset="0"/>
                <a:cs typeface="Arial" charset="0"/>
              </a:rPr>
              <a:t>Marketing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osi_class"/>
          <p:cNvPicPr>
            <a:picLocks noChangeAspect="1" noChangeArrowheads="1"/>
          </p:cNvPicPr>
          <p:nvPr/>
        </p:nvPicPr>
        <p:blipFill>
          <a:blip r:embed="rId3" cstate="print">
            <a:lum bright="10000" contrast="-10000"/>
          </a:blip>
          <a:srcRect/>
          <a:stretch>
            <a:fillRect/>
          </a:stretch>
        </p:blipFill>
        <p:spPr bwMode="auto">
          <a:xfrm>
            <a:off x="0" y="0"/>
            <a:ext cx="9144000" cy="6858000"/>
          </a:xfrm>
          <a:prstGeom prst="rect">
            <a:avLst/>
          </a:prstGeom>
          <a:noFill/>
          <a:ln w="9525">
            <a:noFill/>
            <a:miter lim="800000"/>
            <a:headEnd/>
            <a:tailEnd/>
          </a:ln>
        </p:spPr>
      </p:pic>
      <p:sp>
        <p:nvSpPr>
          <p:cNvPr id="262156" name="Text Box 12"/>
          <p:cNvSpPr txBox="1">
            <a:spLocks noChangeArrowheads="1"/>
          </p:cNvSpPr>
          <p:nvPr/>
        </p:nvSpPr>
        <p:spPr bwMode="auto">
          <a:xfrm>
            <a:off x="0" y="-55563"/>
            <a:ext cx="9296400" cy="7285038"/>
          </a:xfrm>
          <a:prstGeom prst="rect">
            <a:avLst/>
          </a:prstGeom>
          <a:solidFill>
            <a:srgbClr val="ECEBD1">
              <a:alpha val="50195"/>
            </a:srgbClr>
          </a:solidFill>
          <a:ln w="9525">
            <a:noFill/>
            <a:miter lim="800000"/>
            <a:headEnd/>
            <a:tailEnd/>
          </a:ln>
        </p:spPr>
        <p:txBody>
          <a:bodyPr>
            <a:spAutoFit/>
          </a:bodyPr>
          <a:lstStyle/>
          <a:p>
            <a:pPr algn="ctr">
              <a:spcBef>
                <a:spcPct val="50000"/>
              </a:spcBef>
            </a:pPr>
            <a:endParaRPr lang="en-US" b="1" i="1"/>
          </a:p>
          <a:p>
            <a:pPr algn="ctr">
              <a:spcBef>
                <a:spcPct val="50000"/>
              </a:spcBef>
            </a:pPr>
            <a:endParaRPr lang="en-US" b="1" i="1"/>
          </a:p>
          <a:p>
            <a:r>
              <a:rPr lang="en-US" b="1" i="1"/>
              <a:t>    </a:t>
            </a:r>
          </a:p>
          <a:p>
            <a:pPr>
              <a:lnSpc>
                <a:spcPct val="120000"/>
              </a:lnSpc>
            </a:pPr>
            <a:endParaRPr lang="en-US" b="1" i="1"/>
          </a:p>
          <a:p>
            <a:pPr>
              <a:lnSpc>
                <a:spcPct val="120000"/>
              </a:lnSpc>
            </a:pPr>
            <a:endParaRPr lang="en-US" b="1" i="1"/>
          </a:p>
          <a:p>
            <a:pPr>
              <a:lnSpc>
                <a:spcPct val="120000"/>
              </a:lnSpc>
            </a:pPr>
            <a:endParaRPr lang="en-US" b="1" i="1"/>
          </a:p>
          <a:p>
            <a:pPr>
              <a:lnSpc>
                <a:spcPct val="120000"/>
              </a:lnSpc>
            </a:pPr>
            <a:endParaRPr lang="en-US" b="1" i="1"/>
          </a:p>
          <a:p>
            <a:pPr>
              <a:lnSpc>
                <a:spcPct val="120000"/>
              </a:lnSpc>
            </a:pPr>
            <a:endParaRPr lang="en-US" b="1" i="1"/>
          </a:p>
          <a:p>
            <a:pPr>
              <a:lnSpc>
                <a:spcPct val="120000"/>
              </a:lnSpc>
            </a:pPr>
            <a:endParaRPr lang="en-US" b="1" i="1"/>
          </a:p>
          <a:p>
            <a:pPr>
              <a:lnSpc>
                <a:spcPct val="120000"/>
              </a:lnSpc>
            </a:pPr>
            <a:endParaRPr lang="en-US" b="1" i="1"/>
          </a:p>
          <a:p>
            <a:pPr>
              <a:lnSpc>
                <a:spcPct val="120000"/>
              </a:lnSpc>
            </a:pPr>
            <a:endParaRPr lang="en-US" b="1" i="1"/>
          </a:p>
        </p:txBody>
      </p:sp>
      <p:sp>
        <p:nvSpPr>
          <p:cNvPr id="262154" name="Text Box 10"/>
          <p:cNvSpPr txBox="1">
            <a:spLocks noChangeArrowheads="1"/>
          </p:cNvSpPr>
          <p:nvPr/>
        </p:nvSpPr>
        <p:spPr bwMode="auto">
          <a:xfrm>
            <a:off x="990600" y="1295400"/>
            <a:ext cx="8153400" cy="4856163"/>
          </a:xfrm>
          <a:prstGeom prst="rect">
            <a:avLst/>
          </a:prstGeom>
          <a:noFill/>
          <a:ln w="9525">
            <a:noFill/>
            <a:miter lim="800000"/>
            <a:headEnd/>
            <a:tailEnd/>
          </a:ln>
        </p:spPr>
        <p:txBody>
          <a:bodyPr>
            <a:spAutoFit/>
          </a:bodyPr>
          <a:lstStyle/>
          <a:p>
            <a:pPr>
              <a:lnSpc>
                <a:spcPct val="120000"/>
              </a:lnSpc>
              <a:buFontTx/>
              <a:buChar char="–"/>
            </a:pPr>
            <a:r>
              <a:rPr lang="en-US" b="1">
                <a:latin typeface="Arial" charset="0"/>
              </a:rPr>
              <a:t> New jobs (7%)</a:t>
            </a:r>
          </a:p>
          <a:p>
            <a:pPr>
              <a:lnSpc>
                <a:spcPct val="120000"/>
              </a:lnSpc>
              <a:buFontTx/>
              <a:buChar char="–"/>
            </a:pPr>
            <a:r>
              <a:rPr lang="en-US" b="1">
                <a:latin typeface="Arial" charset="0"/>
              </a:rPr>
              <a:t> New volunteer position (13%)</a:t>
            </a:r>
          </a:p>
          <a:p>
            <a:pPr>
              <a:lnSpc>
                <a:spcPct val="120000"/>
              </a:lnSpc>
              <a:buFontTx/>
              <a:buChar char="–"/>
            </a:pPr>
            <a:r>
              <a:rPr lang="en-US" b="1">
                <a:latin typeface="Arial" charset="0"/>
              </a:rPr>
              <a:t> Pay raises/promotions (3%)</a:t>
            </a:r>
          </a:p>
          <a:p>
            <a:pPr>
              <a:lnSpc>
                <a:spcPct val="120000"/>
              </a:lnSpc>
              <a:buFontTx/>
              <a:buChar char="–"/>
            </a:pPr>
            <a:r>
              <a:rPr lang="en-US" b="1">
                <a:latin typeface="Arial" charset="0"/>
              </a:rPr>
              <a:t> Increased responsibility (30%)</a:t>
            </a:r>
          </a:p>
          <a:p>
            <a:pPr>
              <a:lnSpc>
                <a:spcPct val="120000"/>
              </a:lnSpc>
              <a:buFontTx/>
              <a:buChar char="–"/>
            </a:pPr>
            <a:r>
              <a:rPr lang="en-US" b="1">
                <a:latin typeface="Arial" charset="0"/>
              </a:rPr>
              <a:t> In-service credit (43%)</a:t>
            </a:r>
            <a:endParaRPr lang="en-US" sz="3200" b="1">
              <a:latin typeface="Arial" charset="0"/>
            </a:endParaRPr>
          </a:p>
          <a:p>
            <a:pPr>
              <a:lnSpc>
                <a:spcPct val="130000"/>
              </a:lnSpc>
              <a:buFontTx/>
              <a:buChar char="–"/>
            </a:pPr>
            <a:r>
              <a:rPr lang="en-US" b="1">
                <a:latin typeface="Arial" charset="0"/>
              </a:rPr>
              <a:t> Share info with others (97%)</a:t>
            </a:r>
          </a:p>
          <a:p>
            <a:pPr>
              <a:lnSpc>
                <a:spcPct val="130000"/>
              </a:lnSpc>
            </a:pPr>
            <a:endParaRPr lang="en-US" b="1">
              <a:latin typeface="Arial" charset="0"/>
            </a:endParaRPr>
          </a:p>
        </p:txBody>
      </p:sp>
      <p:sp>
        <p:nvSpPr>
          <p:cNvPr id="262155" name="Rectangle 11"/>
          <p:cNvSpPr>
            <a:spLocks noChangeArrowheads="1"/>
          </p:cNvSpPr>
          <p:nvPr/>
        </p:nvSpPr>
        <p:spPr bwMode="auto">
          <a:xfrm>
            <a:off x="76200" y="149225"/>
            <a:ext cx="9123363" cy="708025"/>
          </a:xfrm>
          <a:prstGeom prst="rect">
            <a:avLst/>
          </a:prstGeom>
          <a:noFill/>
          <a:ln w="9525">
            <a:noFill/>
            <a:miter lim="800000"/>
            <a:headEnd/>
            <a:tailEnd/>
          </a:ln>
          <a:effectLst/>
        </p:spPr>
        <p:txBody>
          <a:bodyPr wrap="none">
            <a:spAutoFit/>
          </a:bodyPr>
          <a:lstStyle/>
          <a:p>
            <a:pPr>
              <a:spcBef>
                <a:spcPct val="50000"/>
              </a:spcBef>
              <a:defRPr/>
            </a:pPr>
            <a:r>
              <a:rPr lang="en-US" sz="4000" b="1" dirty="0">
                <a:effectLst>
                  <a:outerShdw blurRad="38100" dist="38100" dir="2700000" algn="tl">
                    <a:srgbClr val="FFFFFF"/>
                  </a:outerShdw>
                </a:effectLst>
                <a:latin typeface="Arial" charset="0"/>
              </a:rPr>
              <a:t>Highlights - FMNP Graduate Surveys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62156"/>
                                        </p:tgtEl>
                                        <p:attrNameLst>
                                          <p:attrName>style.visibility</p:attrName>
                                        </p:attrNameLst>
                                      </p:cBhvr>
                                      <p:to>
                                        <p:strVal val="visible"/>
                                      </p:to>
                                    </p:set>
                                    <p:anim calcmode="lin" valueType="num">
                                      <p:cBhvr additive="base">
                                        <p:cTn id="7" dur="500" fill="hold"/>
                                        <p:tgtEl>
                                          <p:spTgt spid="262156"/>
                                        </p:tgtEl>
                                        <p:attrNameLst>
                                          <p:attrName>ppt_x</p:attrName>
                                        </p:attrNameLst>
                                      </p:cBhvr>
                                      <p:tavLst>
                                        <p:tav tm="0">
                                          <p:val>
                                            <p:strVal val="0-#ppt_w/2"/>
                                          </p:val>
                                        </p:tav>
                                        <p:tav tm="100000">
                                          <p:val>
                                            <p:strVal val="#ppt_x"/>
                                          </p:val>
                                        </p:tav>
                                      </p:tavLst>
                                    </p:anim>
                                    <p:anim calcmode="lin" valueType="num">
                                      <p:cBhvr additive="base">
                                        <p:cTn id="8" dur="500" fill="hold"/>
                                        <p:tgtEl>
                                          <p:spTgt spid="26215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 presetClass="entr" presetSubtype="0" fill="hold" grpId="0" nodeType="afterEffect">
                                  <p:stCondLst>
                                    <p:cond delay="1000"/>
                                  </p:stCondLst>
                                  <p:childTnLst>
                                    <p:set>
                                      <p:cBhvr>
                                        <p:cTn id="11" dur="1" fill="hold">
                                          <p:stCondLst>
                                            <p:cond delay="0"/>
                                          </p:stCondLst>
                                        </p:cTn>
                                        <p:tgtEl>
                                          <p:spTgt spid="262155"/>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0"/>
                                          </p:stCondLst>
                                        </p:cTn>
                                        <p:tgtEl>
                                          <p:spTgt spid="262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6" grpId="0" animBg="1" autoUpdateAnimBg="0"/>
      <p:bldP spid="262154" grpId="0" autoUpdateAnimBg="0"/>
      <p:bldP spid="26215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0"/>
            <a:ext cx="9144000" cy="1143000"/>
          </a:xfrm>
          <a:prstGeom prst="rect">
            <a:avLst/>
          </a:prstGeom>
          <a:solidFill>
            <a:srgbClr val="666633"/>
          </a:solidFill>
          <a:ln w="9525">
            <a:noFill/>
            <a:miter lim="800000"/>
            <a:headEnd/>
            <a:tailEnd/>
          </a:ln>
        </p:spPr>
        <p:txBody>
          <a:bodyPr anchor="ctr"/>
          <a:lstStyle/>
          <a:p>
            <a:pPr algn="ctr">
              <a:defRPr/>
            </a:pPr>
            <a:r>
              <a:rPr lang="en-US" sz="4000" b="1" kern="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Testimonials</a:t>
            </a:r>
          </a:p>
        </p:txBody>
      </p:sp>
      <p:sp>
        <p:nvSpPr>
          <p:cNvPr id="4" name="TextBox 3"/>
          <p:cNvSpPr txBox="1"/>
          <p:nvPr/>
        </p:nvSpPr>
        <p:spPr>
          <a:xfrm>
            <a:off x="381000" y="1219200"/>
            <a:ext cx="8763000" cy="6062663"/>
          </a:xfrm>
          <a:prstGeom prst="rect">
            <a:avLst/>
          </a:prstGeom>
          <a:noFill/>
        </p:spPr>
        <p:txBody>
          <a:bodyPr>
            <a:spAutoFit/>
          </a:bodyPr>
          <a:lstStyle/>
          <a:p>
            <a:pPr marL="342900" indent="-342900">
              <a:buFont typeface="Arial" pitchFamily="34" charset="0"/>
              <a:buChar char="•"/>
              <a:defRPr/>
            </a:pPr>
            <a:r>
              <a:rPr lang="en-US" sz="2400" dirty="0"/>
              <a:t>I got the job of assistant park ranger…FMNP helped me get that foot in the door.</a:t>
            </a:r>
          </a:p>
          <a:p>
            <a:pPr marL="342900" indent="-342900">
              <a:buFont typeface="Arial" pitchFamily="34" charset="0"/>
              <a:buChar char="•"/>
              <a:defRPr/>
            </a:pPr>
            <a:r>
              <a:rPr lang="en-US" sz="2400" dirty="0"/>
              <a:t>I have become President of my local Native Plant Society</a:t>
            </a:r>
          </a:p>
          <a:p>
            <a:pPr marL="342900" indent="-342900">
              <a:buFont typeface="Arial" pitchFamily="34" charset="0"/>
              <a:buChar char="•"/>
              <a:defRPr/>
            </a:pPr>
            <a:r>
              <a:rPr lang="en-US" sz="2400" dirty="0"/>
              <a:t>I was accepted as an “expert witness” by a judge for my FMNP certification</a:t>
            </a:r>
          </a:p>
          <a:p>
            <a:pPr marL="342900" indent="-342900">
              <a:buFont typeface="Arial" pitchFamily="34" charset="0"/>
              <a:buChar char="•"/>
              <a:defRPr/>
            </a:pPr>
            <a:r>
              <a:rPr lang="en-US" sz="2400" dirty="0"/>
              <a:t>We have developed a nature program for youth at Ritz-Carlton Naples that has received high acclaim</a:t>
            </a:r>
          </a:p>
          <a:p>
            <a:pPr marL="342900" indent="-342900">
              <a:buFont typeface="Arial" pitchFamily="34" charset="0"/>
              <a:buChar char="•"/>
              <a:defRPr/>
            </a:pPr>
            <a:r>
              <a:rPr lang="en-US" sz="2400" dirty="0"/>
              <a:t>Part of my final project was used at the Florida Native Plant Conference in 2006</a:t>
            </a:r>
          </a:p>
          <a:p>
            <a:pPr marL="342900" indent="-342900">
              <a:buFont typeface="Arial" pitchFamily="34" charset="0"/>
              <a:buChar char="•"/>
              <a:defRPr/>
            </a:pPr>
            <a:r>
              <a:rPr lang="en-US" sz="2400" dirty="0"/>
              <a:t>I got a volunteer position in England due to my FMNP certification</a:t>
            </a:r>
          </a:p>
          <a:p>
            <a:pPr marL="342900" indent="-342900">
              <a:buFont typeface="Arial" pitchFamily="34" charset="0"/>
              <a:buChar char="•"/>
              <a:defRPr/>
            </a:pPr>
            <a:r>
              <a:rPr lang="en-US" sz="2400" dirty="0"/>
              <a:t>I expanded my job responsibilities that helped secure full-time University employment</a:t>
            </a:r>
          </a:p>
          <a:p>
            <a:pPr marL="342900" indent="-342900">
              <a:buFont typeface="Arial" pitchFamily="34" charset="0"/>
              <a:buChar char="•"/>
              <a:defRPr/>
            </a:pPr>
            <a:r>
              <a:rPr lang="en-US" sz="2400" dirty="0"/>
              <a:t>I recently received a Senate appointment because of the FMNP</a:t>
            </a:r>
          </a:p>
          <a:p>
            <a:pPr marL="342900" indent="-342900">
              <a:buFont typeface="Arial" pitchFamily="34" charset="0"/>
              <a:buChar char="•"/>
              <a:defRPr/>
            </a:pPr>
            <a:r>
              <a:rPr lang="en-US" sz="2400" dirty="0">
                <a:latin typeface="+mj-lt"/>
              </a:rPr>
              <a:t>The class opened my eyes to how much I love and enjoy nature. It was the best class I ever took!</a:t>
            </a:r>
          </a:p>
          <a:p>
            <a:pPr marL="342900" indent="-342900">
              <a:defRPr/>
            </a:pP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2000"/>
                                        <p:tgtEl>
                                          <p:spTgt spid="4">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2000"/>
                                        <p:tgtEl>
                                          <p:spTgt spid="4">
                                            <p:txEl>
                                              <p:pRg st="7" end="7"/>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a:solidFill>
            <a:srgbClr val="666633"/>
          </a:solidFill>
        </p:spPr>
        <p:txBody>
          <a:bodyPr anchor="ctr"/>
          <a:lstStyle/>
          <a:p>
            <a:pPr algn="ctr">
              <a:defRPr/>
            </a:pPr>
            <a:r>
              <a:rPr lang="en-US" sz="4000" b="1" kern="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Special Topics Courses</a:t>
            </a:r>
          </a:p>
        </p:txBody>
      </p:sp>
      <p:sp>
        <p:nvSpPr>
          <p:cNvPr id="17411" name="TextBox 2"/>
          <p:cNvSpPr txBox="1">
            <a:spLocks noChangeArrowheads="1"/>
          </p:cNvSpPr>
          <p:nvPr/>
        </p:nvSpPr>
        <p:spPr bwMode="auto">
          <a:xfrm>
            <a:off x="152400" y="3124200"/>
            <a:ext cx="3962400" cy="4400550"/>
          </a:xfrm>
          <a:prstGeom prst="rect">
            <a:avLst/>
          </a:prstGeom>
          <a:noFill/>
          <a:ln w="9525">
            <a:noFill/>
            <a:miter lim="800000"/>
            <a:headEnd/>
            <a:tailEnd/>
          </a:ln>
        </p:spPr>
        <p:txBody>
          <a:bodyPr>
            <a:spAutoFit/>
          </a:bodyPr>
          <a:lstStyle/>
          <a:p>
            <a:pPr marL="342900" indent="-342900">
              <a:buFont typeface="Times New Roman" pitchFamily="18" charset="0"/>
              <a:buAutoNum type="arabicPeriod"/>
            </a:pPr>
            <a:r>
              <a:rPr lang="en-US" sz="2800">
                <a:latin typeface="Arial" charset="0"/>
                <a:cs typeface="Arial" charset="0"/>
              </a:rPr>
              <a:t>Conservation Science</a:t>
            </a:r>
          </a:p>
          <a:p>
            <a:pPr marL="342900" indent="-342900">
              <a:buFont typeface="Times New Roman" pitchFamily="18" charset="0"/>
              <a:buAutoNum type="arabicPeriod"/>
            </a:pPr>
            <a:r>
              <a:rPr lang="en-US" sz="2800">
                <a:latin typeface="Arial" charset="0"/>
                <a:cs typeface="Arial" charset="0"/>
              </a:rPr>
              <a:t>Environmental Interpretation</a:t>
            </a:r>
          </a:p>
          <a:p>
            <a:pPr marL="342900" indent="-342900">
              <a:buFont typeface="Times New Roman" pitchFamily="18" charset="0"/>
              <a:buAutoNum type="arabicPeriod"/>
            </a:pPr>
            <a:r>
              <a:rPr lang="en-US" sz="2800">
                <a:latin typeface="Arial" charset="0"/>
                <a:cs typeface="Arial" charset="0"/>
              </a:rPr>
              <a:t>Wildlife Monitoring (available soon)</a:t>
            </a:r>
          </a:p>
          <a:p>
            <a:pPr marL="342900" indent="-342900">
              <a:buFont typeface="Times New Roman" pitchFamily="18" charset="0"/>
              <a:buAutoNum type="arabicPeriod"/>
            </a:pPr>
            <a:r>
              <a:rPr lang="en-US" sz="2800">
                <a:latin typeface="Arial" charset="0"/>
                <a:cs typeface="Arial" charset="0"/>
              </a:rPr>
              <a:t>Habitat Evaluation (available soon)</a:t>
            </a:r>
          </a:p>
          <a:p>
            <a:pPr marL="342900" indent="-342900"/>
            <a:endParaRPr lang="en-US" sz="2800">
              <a:latin typeface="Arial" charset="0"/>
              <a:cs typeface="Arial" charset="0"/>
            </a:endParaRPr>
          </a:p>
          <a:p>
            <a:pPr marL="342900" indent="-342900"/>
            <a:endParaRPr lang="en-US" sz="2800">
              <a:latin typeface="Arial" charset="0"/>
              <a:cs typeface="Arial" charset="0"/>
            </a:endParaRPr>
          </a:p>
        </p:txBody>
      </p:sp>
      <p:sp>
        <p:nvSpPr>
          <p:cNvPr id="17412" name="TextBox 4"/>
          <p:cNvSpPr txBox="1">
            <a:spLocks noChangeArrowheads="1"/>
          </p:cNvSpPr>
          <p:nvPr/>
        </p:nvSpPr>
        <p:spPr bwMode="auto">
          <a:xfrm>
            <a:off x="1828800" y="1371600"/>
            <a:ext cx="7315200" cy="1384300"/>
          </a:xfrm>
          <a:prstGeom prst="rect">
            <a:avLst/>
          </a:prstGeom>
          <a:noFill/>
          <a:ln w="9525">
            <a:noFill/>
            <a:miter lim="800000"/>
            <a:headEnd/>
            <a:tailEnd/>
          </a:ln>
        </p:spPr>
        <p:txBody>
          <a:bodyPr>
            <a:spAutoFit/>
          </a:bodyPr>
          <a:lstStyle/>
          <a:p>
            <a:pPr marL="635000" indent="-635000">
              <a:buFont typeface="Arial" charset="0"/>
              <a:buChar char="→"/>
            </a:pPr>
            <a:r>
              <a:rPr lang="en-US" sz="2800">
                <a:latin typeface="Arial" charset="0"/>
                <a:cs typeface="Arial" charset="0"/>
              </a:rPr>
              <a:t>24 hours of practical experience</a:t>
            </a:r>
          </a:p>
          <a:p>
            <a:pPr marL="635000" indent="-635000">
              <a:buFont typeface="Arial" charset="0"/>
              <a:buChar char="→"/>
            </a:pPr>
            <a:r>
              <a:rPr lang="en-US" sz="2800">
                <a:latin typeface="Arial" charset="0"/>
                <a:cs typeface="Arial" charset="0"/>
              </a:rPr>
              <a:t>Modules not required</a:t>
            </a:r>
          </a:p>
          <a:p>
            <a:pPr marL="635000" indent="-635000">
              <a:buFont typeface="Arial" charset="0"/>
              <a:buChar char="→"/>
            </a:pPr>
            <a:r>
              <a:rPr lang="en-US" sz="2800">
                <a:latin typeface="Arial" charset="0"/>
                <a:cs typeface="Arial" charset="0"/>
              </a:rPr>
              <a:t>Detail and field oriented</a:t>
            </a:r>
          </a:p>
        </p:txBody>
      </p:sp>
      <p:pic>
        <p:nvPicPr>
          <p:cNvPr id="17413" name="Picture 5" descr="Seining - Vince Lamb.JPG"/>
          <p:cNvPicPr>
            <a:picLocks noChangeAspect="1"/>
          </p:cNvPicPr>
          <p:nvPr/>
        </p:nvPicPr>
        <p:blipFill>
          <a:blip r:embed="rId3" cstate="print"/>
          <a:srcRect/>
          <a:stretch>
            <a:fillRect/>
          </a:stretch>
        </p:blipFill>
        <p:spPr bwMode="auto">
          <a:xfrm>
            <a:off x="3714750" y="3048000"/>
            <a:ext cx="542925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a:solidFill>
            <a:srgbClr val="666633"/>
          </a:solidFill>
        </p:spPr>
        <p:txBody>
          <a:bodyPr anchor="ctr"/>
          <a:lstStyle/>
          <a:p>
            <a:pPr algn="ctr">
              <a:defRPr/>
            </a:pPr>
            <a:r>
              <a:rPr lang="en-US" sz="4000" b="1" kern="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Want to become an Instructor?</a:t>
            </a:r>
          </a:p>
        </p:txBody>
      </p:sp>
      <p:sp>
        <p:nvSpPr>
          <p:cNvPr id="18435" name="TextBox 2"/>
          <p:cNvSpPr txBox="1">
            <a:spLocks noChangeArrowheads="1"/>
          </p:cNvSpPr>
          <p:nvPr/>
        </p:nvSpPr>
        <p:spPr bwMode="auto">
          <a:xfrm>
            <a:off x="609600" y="4495800"/>
            <a:ext cx="8229600" cy="2308225"/>
          </a:xfrm>
          <a:prstGeom prst="rect">
            <a:avLst/>
          </a:prstGeom>
          <a:noFill/>
          <a:ln w="9525">
            <a:noFill/>
            <a:miter lim="800000"/>
            <a:headEnd/>
            <a:tailEnd/>
          </a:ln>
        </p:spPr>
        <p:txBody>
          <a:bodyPr>
            <a:spAutoFit/>
          </a:bodyPr>
          <a:lstStyle/>
          <a:p>
            <a:pPr marL="342900" indent="-342900">
              <a:buFont typeface="Arial" charset="0"/>
              <a:buChar char="•"/>
            </a:pPr>
            <a:r>
              <a:rPr lang="en-US" sz="2400">
                <a:latin typeface="Arial" charset="0"/>
                <a:cs typeface="Arial" charset="0"/>
              </a:rPr>
              <a:t>Bachelor’s degree or comparable experience</a:t>
            </a:r>
          </a:p>
          <a:p>
            <a:pPr marL="342900" indent="-342900">
              <a:buFont typeface="Arial" charset="0"/>
              <a:buChar char="•"/>
            </a:pPr>
            <a:r>
              <a:rPr lang="en-US" sz="2400">
                <a:latin typeface="Arial" charset="0"/>
                <a:cs typeface="Arial" charset="0"/>
              </a:rPr>
              <a:t>Affiliation with organization that supports EE and FMNP</a:t>
            </a:r>
          </a:p>
          <a:p>
            <a:pPr marL="342900" indent="-342900">
              <a:buFont typeface="Arial" charset="0"/>
              <a:buChar char="•"/>
            </a:pPr>
            <a:r>
              <a:rPr lang="en-US" sz="2400">
                <a:latin typeface="Arial" charset="0"/>
                <a:cs typeface="Arial" charset="0"/>
              </a:rPr>
              <a:t>Classroom space</a:t>
            </a:r>
          </a:p>
          <a:p>
            <a:pPr marL="342900" indent="-342900">
              <a:buFont typeface="Arial" charset="0"/>
              <a:buChar char="•"/>
            </a:pPr>
            <a:r>
              <a:rPr lang="en-US" sz="2400">
                <a:latin typeface="Arial" charset="0"/>
                <a:cs typeface="Arial" charset="0"/>
              </a:rPr>
              <a:t>Application process and peer review</a:t>
            </a:r>
          </a:p>
          <a:p>
            <a:pPr marL="342900" indent="-342900">
              <a:buFont typeface="Arial" charset="0"/>
              <a:buChar char="•"/>
            </a:pPr>
            <a:r>
              <a:rPr lang="en-US" sz="2400">
                <a:latin typeface="Arial" charset="0"/>
                <a:cs typeface="Arial" charset="0"/>
              </a:rPr>
              <a:t>Geographical need</a:t>
            </a:r>
          </a:p>
          <a:p>
            <a:pPr marL="342900" indent="-342900">
              <a:buFont typeface="Arial" charset="0"/>
              <a:buChar char="•"/>
            </a:pPr>
            <a:r>
              <a:rPr lang="en-US" sz="2400">
                <a:latin typeface="Arial" charset="0"/>
                <a:cs typeface="Arial" charset="0"/>
              </a:rPr>
              <a:t>Free training and materials</a:t>
            </a:r>
          </a:p>
        </p:txBody>
      </p:sp>
      <p:pic>
        <p:nvPicPr>
          <p:cNvPr id="18436" name="Picture 5" descr="Rookery Bay Coastal Field Trip 2-18-09 (18).JPG"/>
          <p:cNvPicPr>
            <a:picLocks noChangeAspect="1"/>
          </p:cNvPicPr>
          <p:nvPr/>
        </p:nvPicPr>
        <p:blipFill>
          <a:blip r:embed="rId3" cstate="print"/>
          <a:srcRect/>
          <a:stretch>
            <a:fillRect/>
          </a:stretch>
        </p:blipFill>
        <p:spPr bwMode="auto">
          <a:xfrm>
            <a:off x="2362200" y="1219200"/>
            <a:ext cx="4191000" cy="3143250"/>
          </a:xfrm>
          <a:prstGeom prst="rect">
            <a:avLst/>
          </a:prstGeom>
          <a:noFill/>
          <a:ln w="254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7" name="Rectangle 7"/>
          <p:cNvSpPr>
            <a:spLocks noChangeArrowheads="1"/>
          </p:cNvSpPr>
          <p:nvPr/>
        </p:nvSpPr>
        <p:spPr bwMode="auto">
          <a:xfrm>
            <a:off x="0" y="5334000"/>
            <a:ext cx="9144000" cy="1524000"/>
          </a:xfrm>
          <a:prstGeom prst="rect">
            <a:avLst/>
          </a:prstGeom>
          <a:solidFill>
            <a:srgbClr val="666633"/>
          </a:solidFill>
          <a:ln w="9525">
            <a:solidFill>
              <a:schemeClr val="tx1"/>
            </a:solidFill>
            <a:miter lim="800000"/>
            <a:headEnd/>
            <a:tailEnd/>
          </a:ln>
          <a:effectLst/>
        </p:spPr>
        <p:txBody>
          <a:bodyPr anchor="ctr"/>
          <a:lstStyle/>
          <a:p>
            <a:pPr algn="ctr">
              <a:defRPr/>
            </a:pPr>
            <a:r>
              <a:rPr lang="en-US" sz="4000" b="1" i="1" dirty="0">
                <a:solidFill>
                  <a:schemeClr val="bg1"/>
                </a:solidFill>
                <a:effectLst>
                  <a:outerShdw blurRad="38100" dist="38100" dir="2700000" algn="tl">
                    <a:srgbClr val="000000"/>
                  </a:outerShdw>
                </a:effectLst>
                <a:latin typeface="Arial" charset="0"/>
              </a:rPr>
              <a:t>www.MasterNaturalist.org</a:t>
            </a:r>
            <a:endParaRPr lang="en-US" sz="4000" b="1" dirty="0">
              <a:solidFill>
                <a:schemeClr val="bg1"/>
              </a:solidFill>
              <a:effectLst>
                <a:outerShdw blurRad="38100" dist="38100" dir="2700000" algn="tl">
                  <a:srgbClr val="000000"/>
                </a:outerShdw>
              </a:effectLst>
              <a:latin typeface="Arial" charset="0"/>
            </a:endParaRPr>
          </a:p>
        </p:txBody>
      </p:sp>
      <p:pic>
        <p:nvPicPr>
          <p:cNvPr id="19459" name="Picture 7" descr="MasterNat.13 copy.jpg"/>
          <p:cNvPicPr>
            <a:picLocks noChangeAspect="1"/>
          </p:cNvPicPr>
          <p:nvPr/>
        </p:nvPicPr>
        <p:blipFill>
          <a:blip r:embed="rId3" cstate="print"/>
          <a:srcRect/>
          <a:stretch>
            <a:fillRect/>
          </a:stretch>
        </p:blipFill>
        <p:spPr bwMode="auto">
          <a:xfrm>
            <a:off x="609600" y="0"/>
            <a:ext cx="8007350" cy="5334000"/>
          </a:xfrm>
          <a:prstGeom prst="rect">
            <a:avLst/>
          </a:prstGeom>
          <a:noFill/>
          <a:ln w="9525">
            <a:noFill/>
            <a:miter lim="800000"/>
            <a:headEnd/>
            <a:tailEnd/>
          </a:ln>
        </p:spPr>
      </p:pic>
      <p:pic>
        <p:nvPicPr>
          <p:cNvPr id="19460" name="Picture 4" descr="MN_Logo.png"/>
          <p:cNvPicPr>
            <a:picLocks noChangeAspect="1"/>
          </p:cNvPicPr>
          <p:nvPr/>
        </p:nvPicPr>
        <p:blipFill>
          <a:blip r:embed="rId4" cstate="print"/>
          <a:srcRect/>
          <a:stretch>
            <a:fillRect/>
          </a:stretch>
        </p:blipFill>
        <p:spPr bwMode="auto">
          <a:xfrm>
            <a:off x="7848600" y="5410200"/>
            <a:ext cx="111125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aguzmaniagdns"/>
          <p:cNvPicPr>
            <a:picLocks noChangeAspect="1" noChangeArrowheads="1"/>
          </p:cNvPicPr>
          <p:nvPr/>
        </p:nvPicPr>
        <p:blipFill>
          <a:blip r:embed="rId3" cstate="print">
            <a:lum bright="54000" contrast="-74000"/>
          </a:blip>
          <a:srcRect/>
          <a:stretch>
            <a:fillRect/>
          </a:stretch>
        </p:blipFill>
        <p:spPr bwMode="auto">
          <a:xfrm>
            <a:off x="0" y="0"/>
            <a:ext cx="9144000" cy="6858000"/>
          </a:xfrm>
          <a:prstGeom prst="rect">
            <a:avLst/>
          </a:prstGeom>
          <a:noFill/>
          <a:ln w="9525">
            <a:noFill/>
            <a:miter lim="800000"/>
            <a:headEnd/>
            <a:tailEnd/>
          </a:ln>
        </p:spPr>
      </p:pic>
      <p:sp>
        <p:nvSpPr>
          <p:cNvPr id="249859" name="Text Box 3"/>
          <p:cNvSpPr txBox="1">
            <a:spLocks noChangeArrowheads="1"/>
          </p:cNvSpPr>
          <p:nvPr/>
        </p:nvSpPr>
        <p:spPr bwMode="auto">
          <a:xfrm>
            <a:off x="381000" y="609600"/>
            <a:ext cx="8534400" cy="1311275"/>
          </a:xfrm>
          <a:prstGeom prst="rect">
            <a:avLst/>
          </a:prstGeom>
          <a:noFill/>
          <a:ln w="9525">
            <a:noFill/>
            <a:miter lim="800000"/>
            <a:headEnd/>
            <a:tailEnd/>
          </a:ln>
          <a:effectLst/>
        </p:spPr>
        <p:txBody>
          <a:bodyPr>
            <a:spAutoFit/>
          </a:bodyPr>
          <a:lstStyle/>
          <a:p>
            <a:pPr algn="ctr">
              <a:spcBef>
                <a:spcPts val="100"/>
              </a:spcBef>
              <a:defRPr/>
            </a:pPr>
            <a:r>
              <a:rPr lang="en-US" sz="4000" b="1" i="1" dirty="0">
                <a:effectLst>
                  <a:outerShdw blurRad="38100" dist="38100" dir="2700000" algn="tl">
                    <a:srgbClr val="FFFFFF"/>
                  </a:outerShdw>
                </a:effectLst>
                <a:latin typeface="Arial" charset="0"/>
              </a:rPr>
              <a:t>Florida Master Naturalist Program </a:t>
            </a:r>
            <a:br>
              <a:rPr lang="en-US" sz="4000" b="1" i="1" dirty="0">
                <a:effectLst>
                  <a:outerShdw blurRad="38100" dist="38100" dir="2700000" algn="tl">
                    <a:srgbClr val="FFFFFF"/>
                  </a:outerShdw>
                </a:effectLst>
                <a:latin typeface="Arial" charset="0"/>
              </a:rPr>
            </a:br>
            <a:r>
              <a:rPr lang="en-US" sz="4000" b="1" i="1" dirty="0">
                <a:effectLst>
                  <a:outerShdw blurRad="38100" dist="38100" dir="2700000" algn="tl">
                    <a:srgbClr val="FFFFFF"/>
                  </a:outerShdw>
                </a:effectLst>
                <a:latin typeface="Arial" charset="0"/>
              </a:rPr>
              <a:t>Mission...</a:t>
            </a:r>
          </a:p>
        </p:txBody>
      </p:sp>
      <p:sp>
        <p:nvSpPr>
          <p:cNvPr id="249863" name="Rectangle 7"/>
          <p:cNvSpPr>
            <a:spLocks noChangeArrowheads="1"/>
          </p:cNvSpPr>
          <p:nvPr/>
        </p:nvSpPr>
        <p:spPr bwMode="auto">
          <a:xfrm>
            <a:off x="0" y="2438400"/>
            <a:ext cx="9144000" cy="4033838"/>
          </a:xfrm>
          <a:prstGeom prst="rect">
            <a:avLst/>
          </a:prstGeom>
          <a:noFill/>
          <a:ln w="9525">
            <a:noFill/>
            <a:miter lim="800000"/>
            <a:headEnd/>
            <a:tailEnd/>
          </a:ln>
        </p:spPr>
        <p:txBody>
          <a:bodyPr>
            <a:spAutoFit/>
          </a:bodyPr>
          <a:lstStyle/>
          <a:p>
            <a:pPr algn="ctr">
              <a:spcBef>
                <a:spcPts val="100"/>
              </a:spcBef>
              <a:defRPr/>
            </a:pPr>
            <a:r>
              <a:rPr lang="en-US" dirty="0">
                <a:latin typeface="Arial" charset="0"/>
              </a:rPr>
              <a:t>...to increase awareness, understanding, </a:t>
            </a:r>
            <a:br>
              <a:rPr lang="en-US" dirty="0">
                <a:latin typeface="Arial" charset="0"/>
              </a:rPr>
            </a:br>
            <a:r>
              <a:rPr lang="en-US" dirty="0">
                <a:latin typeface="Arial" charset="0"/>
              </a:rPr>
              <a:t>and respect of Florida's natural world </a:t>
            </a:r>
          </a:p>
          <a:p>
            <a:pPr algn="ctr">
              <a:spcBef>
                <a:spcPts val="100"/>
              </a:spcBef>
              <a:defRPr/>
            </a:pPr>
            <a:r>
              <a:rPr lang="en-US" dirty="0">
                <a:latin typeface="Arial" charset="0"/>
              </a:rPr>
              <a:t>among Florida's citizens and visitors.</a:t>
            </a:r>
          </a:p>
          <a:p>
            <a:pPr algn="ctr">
              <a:spcBef>
                <a:spcPts val="100"/>
              </a:spcBef>
              <a:defRPr/>
            </a:pPr>
            <a:endParaRPr lang="en-US" dirty="0">
              <a:latin typeface="Arial" charset="0"/>
            </a:endParaRPr>
          </a:p>
          <a:p>
            <a:pPr algn="ctr">
              <a:spcBef>
                <a:spcPts val="100"/>
              </a:spcBef>
              <a:defRPr/>
            </a:pPr>
            <a:endParaRPr lang="en-US" dirty="0">
              <a:latin typeface="Arial" charset="0"/>
            </a:endParaRPr>
          </a:p>
          <a:p>
            <a:pPr algn="ctr">
              <a:spcBef>
                <a:spcPts val="100"/>
              </a:spcBef>
              <a:defRPr/>
            </a:pPr>
            <a:r>
              <a:rPr lang="en-US" b="1" i="1" dirty="0">
                <a:effectLst>
                  <a:outerShdw blurRad="38100" dist="38100" dir="2700000" algn="tl">
                    <a:srgbClr val="FFFFFF"/>
                  </a:outerShdw>
                </a:effectLst>
                <a:latin typeface="Arial" charset="0"/>
              </a:rPr>
              <a:t>Teach those who teach others</a:t>
            </a:r>
            <a:endParaRPr lang="en-US" i="1" dirty="0">
              <a:effectLst>
                <a:outerShdw blurRad="38100" dist="38100" dir="2700000" algn="tl">
                  <a:srgbClr val="FFFFFF"/>
                </a:outerShdw>
              </a:effectLst>
              <a:latin typeface="Arial" charset="0"/>
            </a:endParaRPr>
          </a:p>
          <a:p>
            <a:pPr algn="ctr">
              <a:spcBef>
                <a:spcPts val="100"/>
              </a:spcBef>
              <a:defRPr/>
            </a:pPr>
            <a:endParaRPr lang="en-US"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49863"/>
                                        </p:tgtEl>
                                        <p:attrNameLst>
                                          <p:attrName>style.visibility</p:attrName>
                                        </p:attrNameLst>
                                      </p:cBhvr>
                                      <p:to>
                                        <p:strVal val="visible"/>
                                      </p:to>
                                    </p:set>
                                    <p:animEffect transition="in" filter="fade">
                                      <p:cBhvr>
                                        <p:cTn id="7" dur="2000"/>
                                        <p:tgtEl>
                                          <p:spTgt spid="249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63" name="Rectangle 3"/>
          <p:cNvSpPr>
            <a:spLocks noGrp="1" noChangeArrowheads="1"/>
          </p:cNvSpPr>
          <p:nvPr>
            <p:ph type="title"/>
          </p:nvPr>
        </p:nvSpPr>
        <p:spPr>
          <a:xfrm>
            <a:off x="0" y="0"/>
            <a:ext cx="9144000" cy="990600"/>
          </a:xfrm>
          <a:solidFill>
            <a:srgbClr val="666633"/>
          </a:solidFill>
          <a:ln>
            <a:solidFill>
              <a:schemeClr val="tx1"/>
            </a:solidFill>
          </a:ln>
        </p:spPr>
        <p:txBody>
          <a:bodyPr/>
          <a:lstStyle/>
          <a:p>
            <a:pPr>
              <a:defRPr/>
            </a:pPr>
            <a:r>
              <a:rPr lang="en-US" sz="4000" b="1" dirty="0" smtClean="0">
                <a:solidFill>
                  <a:schemeClr val="bg1"/>
                </a:solidFill>
                <a:effectLst>
                  <a:outerShdw blurRad="38100" dist="38100" dir="2700000" algn="tl">
                    <a:srgbClr val="000000"/>
                  </a:outerShdw>
                </a:effectLst>
                <a:latin typeface="Arial" charset="0"/>
              </a:rPr>
              <a:t>What is the FMNP?</a:t>
            </a:r>
          </a:p>
        </p:txBody>
      </p:sp>
      <p:sp>
        <p:nvSpPr>
          <p:cNvPr id="501764" name="Rectangle 4"/>
          <p:cNvSpPr>
            <a:spLocks noGrp="1" noChangeArrowheads="1"/>
          </p:cNvSpPr>
          <p:nvPr>
            <p:ph type="body" sz="half" idx="2"/>
          </p:nvPr>
        </p:nvSpPr>
        <p:spPr>
          <a:xfrm>
            <a:off x="4419600" y="2057400"/>
            <a:ext cx="4648200" cy="1295400"/>
          </a:xfrm>
        </p:spPr>
        <p:txBody>
          <a:bodyPr/>
          <a:lstStyle/>
          <a:p>
            <a:pPr>
              <a:buFont typeface="Webdings" pitchFamily="18" charset="2"/>
              <a:buNone/>
              <a:defRPr/>
            </a:pPr>
            <a:r>
              <a:rPr lang="en-US" b="1" dirty="0" smtClean="0">
                <a:effectLst>
                  <a:outerShdw blurRad="38100" dist="38100" dir="2700000" algn="tl">
                    <a:srgbClr val="FFFFFF"/>
                  </a:outerShdw>
                </a:effectLst>
                <a:latin typeface="Arial" charset="0"/>
              </a:rPr>
              <a:t>  3 Ecosystem Modules</a:t>
            </a:r>
            <a:br>
              <a:rPr lang="en-US" b="1" dirty="0" smtClean="0">
                <a:effectLst>
                  <a:outerShdw blurRad="38100" dist="38100" dir="2700000" algn="tl">
                    <a:srgbClr val="FFFFFF"/>
                  </a:outerShdw>
                </a:effectLst>
                <a:latin typeface="Arial" charset="0"/>
              </a:rPr>
            </a:br>
            <a:r>
              <a:rPr lang="en-US" b="1" dirty="0" smtClean="0">
                <a:effectLst>
                  <a:outerShdw blurRad="38100" dist="38100" dir="2700000" algn="tl">
                    <a:srgbClr val="FFFFFF"/>
                  </a:outerShdw>
                </a:effectLst>
                <a:latin typeface="Arial" charset="0"/>
              </a:rPr>
              <a:t>  Taught Separately </a:t>
            </a:r>
          </a:p>
        </p:txBody>
      </p:sp>
      <p:sp>
        <p:nvSpPr>
          <p:cNvPr id="501766" name="Rectangle 6"/>
          <p:cNvSpPr>
            <a:spLocks noChangeArrowheads="1"/>
          </p:cNvSpPr>
          <p:nvPr/>
        </p:nvSpPr>
        <p:spPr bwMode="auto">
          <a:xfrm>
            <a:off x="0" y="1020763"/>
            <a:ext cx="9144000" cy="579437"/>
          </a:xfrm>
          <a:prstGeom prst="rect">
            <a:avLst/>
          </a:prstGeom>
          <a:noFill/>
          <a:ln w="9525">
            <a:noFill/>
            <a:miter lim="800000"/>
            <a:headEnd/>
            <a:tailEnd/>
          </a:ln>
          <a:effectLst/>
        </p:spPr>
        <p:txBody>
          <a:bodyPr>
            <a:spAutoFit/>
          </a:bodyPr>
          <a:lstStyle/>
          <a:p>
            <a:pPr algn="ctr">
              <a:defRPr/>
            </a:pPr>
            <a:r>
              <a:rPr lang="en-US" sz="3200" b="1" i="1" dirty="0">
                <a:effectLst>
                  <a:outerShdw blurRad="38100" dist="38100" dir="2700000" algn="tl">
                    <a:srgbClr val="FFFFFF"/>
                  </a:outerShdw>
                </a:effectLst>
                <a:latin typeface="Arial" charset="0"/>
              </a:rPr>
              <a:t>- an ecological and conservation focus -</a:t>
            </a:r>
          </a:p>
        </p:txBody>
      </p:sp>
      <p:sp>
        <p:nvSpPr>
          <p:cNvPr id="501767" name="Text Box 7"/>
          <p:cNvSpPr txBox="1">
            <a:spLocks noChangeArrowheads="1"/>
          </p:cNvSpPr>
          <p:nvPr/>
        </p:nvSpPr>
        <p:spPr bwMode="auto">
          <a:xfrm>
            <a:off x="3810000" y="5562600"/>
            <a:ext cx="5334000" cy="584200"/>
          </a:xfrm>
          <a:prstGeom prst="rect">
            <a:avLst/>
          </a:prstGeom>
          <a:noFill/>
          <a:ln w="9525">
            <a:noFill/>
            <a:miter lim="800000"/>
            <a:headEnd/>
            <a:tailEnd/>
          </a:ln>
          <a:effectLst/>
        </p:spPr>
        <p:txBody>
          <a:bodyPr>
            <a:spAutoFit/>
          </a:bodyPr>
          <a:lstStyle/>
          <a:p>
            <a:pPr algn="ctr">
              <a:spcBef>
                <a:spcPts val="0"/>
              </a:spcBef>
              <a:defRPr/>
            </a:pPr>
            <a:r>
              <a:rPr lang="en-US" sz="3200" b="1" i="1" dirty="0">
                <a:effectLst>
                  <a:outerShdw blurRad="38100" dist="38100" dir="2700000" algn="tl">
                    <a:srgbClr val="FFFFFF"/>
                  </a:outerShdw>
                </a:effectLst>
                <a:latin typeface="Arial" charset="0"/>
              </a:rPr>
              <a:t>For the novice or expert</a:t>
            </a:r>
          </a:p>
        </p:txBody>
      </p:sp>
      <p:sp>
        <p:nvSpPr>
          <p:cNvPr id="501769" name="Text Box 9"/>
          <p:cNvSpPr txBox="1">
            <a:spLocks noChangeArrowheads="1"/>
          </p:cNvSpPr>
          <p:nvPr/>
        </p:nvSpPr>
        <p:spPr bwMode="auto">
          <a:xfrm>
            <a:off x="4902200" y="3592513"/>
            <a:ext cx="4165600" cy="1589087"/>
          </a:xfrm>
          <a:prstGeom prst="rect">
            <a:avLst/>
          </a:prstGeom>
          <a:noFill/>
          <a:ln w="9525">
            <a:noFill/>
            <a:miter lim="800000"/>
            <a:headEnd/>
            <a:tailEnd/>
          </a:ln>
          <a:effectLst/>
        </p:spPr>
        <p:txBody>
          <a:bodyPr>
            <a:spAutoFit/>
          </a:bodyPr>
          <a:lstStyle/>
          <a:p>
            <a:pPr>
              <a:lnSpc>
                <a:spcPct val="50000"/>
              </a:lnSpc>
              <a:spcBef>
                <a:spcPct val="25000"/>
              </a:spcBef>
              <a:spcAft>
                <a:spcPct val="25000"/>
              </a:spcAft>
              <a:buFont typeface="Monotype Sorts" pitchFamily="2" charset="2"/>
              <a:buNone/>
              <a:defRPr/>
            </a:pPr>
            <a:r>
              <a:rPr lang="en-US" sz="2800" dirty="0">
                <a:effectLst>
                  <a:outerShdw blurRad="38100" dist="38100" dir="2700000" algn="tl">
                    <a:srgbClr val="FFFFFF"/>
                  </a:outerShdw>
                </a:effectLst>
                <a:latin typeface="Arial" charset="0"/>
              </a:rPr>
              <a:t> - Freshwater Wetlands</a:t>
            </a:r>
          </a:p>
          <a:p>
            <a:pPr>
              <a:lnSpc>
                <a:spcPct val="50000"/>
              </a:lnSpc>
              <a:spcBef>
                <a:spcPct val="75000"/>
              </a:spcBef>
              <a:spcAft>
                <a:spcPct val="25000"/>
              </a:spcAft>
              <a:buFont typeface="Monotype Sorts" pitchFamily="2" charset="2"/>
              <a:buNone/>
              <a:defRPr/>
            </a:pPr>
            <a:r>
              <a:rPr lang="en-US" sz="2800" dirty="0">
                <a:effectLst>
                  <a:outerShdw blurRad="38100" dist="38100" dir="2700000" algn="tl">
                    <a:srgbClr val="FFFFFF"/>
                  </a:outerShdw>
                </a:effectLst>
                <a:latin typeface="Arial" charset="0"/>
              </a:rPr>
              <a:t> - Coastal Systems</a:t>
            </a:r>
          </a:p>
          <a:p>
            <a:pPr>
              <a:lnSpc>
                <a:spcPct val="50000"/>
              </a:lnSpc>
              <a:spcBef>
                <a:spcPct val="75000"/>
              </a:spcBef>
              <a:spcAft>
                <a:spcPct val="25000"/>
              </a:spcAft>
              <a:buFont typeface="Monotype Sorts" pitchFamily="2" charset="2"/>
              <a:buNone/>
              <a:defRPr/>
            </a:pPr>
            <a:r>
              <a:rPr lang="en-US" sz="2800" dirty="0">
                <a:effectLst>
                  <a:outerShdw blurRad="38100" dist="38100" dir="2700000" algn="tl">
                    <a:srgbClr val="FFFFFF"/>
                  </a:outerShdw>
                </a:effectLst>
                <a:latin typeface="Arial" charset="0"/>
              </a:rPr>
              <a:t> - Upland Habitats </a:t>
            </a:r>
          </a:p>
        </p:txBody>
      </p:sp>
      <p:pic>
        <p:nvPicPr>
          <p:cNvPr id="5127" name="Picture 14" descr="C:\Documents and Settings\sandymickey\Desktop\Wetlands.JPG"/>
          <p:cNvPicPr>
            <a:picLocks noChangeAspect="1" noChangeArrowheads="1"/>
          </p:cNvPicPr>
          <p:nvPr/>
        </p:nvPicPr>
        <p:blipFill>
          <a:blip r:embed="rId3" cstate="print"/>
          <a:srcRect/>
          <a:stretch>
            <a:fillRect/>
          </a:stretch>
        </p:blipFill>
        <p:spPr bwMode="auto">
          <a:xfrm>
            <a:off x="0" y="1752600"/>
            <a:ext cx="2895600" cy="2171700"/>
          </a:xfrm>
          <a:prstGeom prst="rect">
            <a:avLst/>
          </a:prstGeom>
          <a:noFill/>
          <a:ln w="9525">
            <a:noFill/>
            <a:miter lim="800000"/>
            <a:headEnd/>
            <a:tailEnd/>
          </a:ln>
        </p:spPr>
      </p:pic>
      <p:pic>
        <p:nvPicPr>
          <p:cNvPr id="5128" name="Picture 16" descr="C:\Documents and Settings\sandymickey\Desktop\BrownPelicanUSFWS.jpg"/>
          <p:cNvPicPr>
            <a:picLocks noChangeAspect="1" noChangeArrowheads="1"/>
          </p:cNvPicPr>
          <p:nvPr/>
        </p:nvPicPr>
        <p:blipFill>
          <a:blip r:embed="rId4" cstate="print"/>
          <a:srcRect/>
          <a:stretch>
            <a:fillRect/>
          </a:stretch>
        </p:blipFill>
        <p:spPr bwMode="auto">
          <a:xfrm>
            <a:off x="0" y="4114800"/>
            <a:ext cx="2870200" cy="1884363"/>
          </a:xfrm>
          <a:prstGeom prst="rect">
            <a:avLst/>
          </a:prstGeom>
          <a:noFill/>
          <a:ln w="9525">
            <a:noFill/>
            <a:miter lim="800000"/>
            <a:headEnd/>
            <a:tailEnd/>
          </a:ln>
        </p:spPr>
      </p:pic>
      <p:pic>
        <p:nvPicPr>
          <p:cNvPr id="5129" name="Picture 18" descr="C:\Documents and Settings\sandymickey\Desktop\Beautyberry.jpg"/>
          <p:cNvPicPr>
            <a:picLocks noChangeAspect="1" noChangeArrowheads="1"/>
          </p:cNvPicPr>
          <p:nvPr/>
        </p:nvPicPr>
        <p:blipFill>
          <a:blip r:embed="rId5" cstate="print"/>
          <a:srcRect/>
          <a:stretch>
            <a:fillRect/>
          </a:stretch>
        </p:blipFill>
        <p:spPr bwMode="auto">
          <a:xfrm>
            <a:off x="2743200" y="2819400"/>
            <a:ext cx="187325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0" y="0"/>
            <a:ext cx="9144000" cy="762000"/>
          </a:xfrm>
          <a:solidFill>
            <a:srgbClr val="666633"/>
          </a:solidFill>
          <a:ln cap="flat">
            <a:solidFill>
              <a:schemeClr val="tx1"/>
            </a:solidFill>
          </a:ln>
        </p:spPr>
        <p:txBody>
          <a:bodyPr/>
          <a:lstStyle/>
          <a:p>
            <a:pPr>
              <a:defRPr/>
            </a:pPr>
            <a:r>
              <a:rPr lang="en-US" sz="3600" b="1" dirty="0" smtClean="0">
                <a:solidFill>
                  <a:schemeClr val="bg1"/>
                </a:solidFill>
                <a:effectLst>
                  <a:outerShdw blurRad="38100" dist="38100" dir="2700000" algn="tl">
                    <a:srgbClr val="000000"/>
                  </a:outerShdw>
                </a:effectLst>
                <a:latin typeface="Arial" charset="0"/>
              </a:rPr>
              <a:t>Statewide Environmental Education</a:t>
            </a:r>
          </a:p>
        </p:txBody>
      </p:sp>
      <p:pic>
        <p:nvPicPr>
          <p:cNvPr id="6147" name="Picture 3" descr="C:\Wildlife_Archive\FMNParchive\Marketing\Counties Offering Classes Mar 2010.JPG"/>
          <p:cNvPicPr>
            <a:picLocks noChangeAspect="1" noChangeArrowheads="1"/>
          </p:cNvPicPr>
          <p:nvPr/>
        </p:nvPicPr>
        <p:blipFill>
          <a:blip r:embed="rId3" cstate="print"/>
          <a:srcRect/>
          <a:stretch>
            <a:fillRect/>
          </a:stretch>
        </p:blipFill>
        <p:spPr bwMode="auto">
          <a:xfrm>
            <a:off x="1371600" y="838200"/>
            <a:ext cx="6592888" cy="5880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0"/>
            <a:ext cx="9144000" cy="762000"/>
          </a:xfrm>
          <a:solidFill>
            <a:srgbClr val="666633"/>
          </a:solidFill>
          <a:ln cap="flat">
            <a:solidFill>
              <a:schemeClr val="tx1"/>
            </a:solidFill>
          </a:ln>
        </p:spPr>
        <p:txBody>
          <a:bodyPr/>
          <a:lstStyle/>
          <a:p>
            <a:pPr>
              <a:defRPr/>
            </a:pPr>
            <a:r>
              <a:rPr lang="en-US" sz="3600" b="1" dirty="0" smtClean="0">
                <a:solidFill>
                  <a:schemeClr val="bg1"/>
                </a:solidFill>
                <a:effectLst>
                  <a:outerShdw blurRad="38100" dist="38100" dir="2700000" algn="tl">
                    <a:srgbClr val="000000"/>
                  </a:outerShdw>
                </a:effectLst>
                <a:latin typeface="Arial" charset="0"/>
              </a:rPr>
              <a:t>And We’re Growing</a:t>
            </a:r>
          </a:p>
        </p:txBody>
      </p:sp>
      <p:graphicFrame>
        <p:nvGraphicFramePr>
          <p:cNvPr id="5" name="Chart 4"/>
          <p:cNvGraphicFramePr>
            <a:graphicFrameLocks/>
          </p:cNvGraphicFramePr>
          <p:nvPr/>
        </p:nvGraphicFramePr>
        <p:xfrm>
          <a:off x="1219200" y="914400"/>
          <a:ext cx="68580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Rectangle 2"/>
          <p:cNvSpPr>
            <a:spLocks noGrp="1" noChangeArrowheads="1"/>
          </p:cNvSpPr>
          <p:nvPr>
            <p:ph type="body" sz="half" idx="2"/>
          </p:nvPr>
        </p:nvSpPr>
        <p:spPr>
          <a:xfrm>
            <a:off x="3962400" y="2514600"/>
            <a:ext cx="4953000" cy="3429000"/>
          </a:xfrm>
        </p:spPr>
        <p:txBody>
          <a:bodyPr/>
          <a:lstStyle/>
          <a:p>
            <a:pPr>
              <a:defRPr/>
            </a:pPr>
            <a:r>
              <a:rPr lang="en-US" sz="2800" dirty="0" smtClean="0">
                <a:effectLst>
                  <a:outerShdw blurRad="38100" dist="38100" dir="2700000" algn="tl">
                    <a:srgbClr val="FFFFFF"/>
                  </a:outerShdw>
                </a:effectLst>
                <a:latin typeface="Arial" charset="0"/>
              </a:rPr>
              <a:t>UF Extension &amp; Sea Grant</a:t>
            </a:r>
          </a:p>
          <a:p>
            <a:pPr>
              <a:defRPr/>
            </a:pPr>
            <a:r>
              <a:rPr lang="en-US" sz="2800" dirty="0" smtClean="0">
                <a:effectLst>
                  <a:outerShdw blurRad="38100" dist="38100" dir="2700000" algn="tl">
                    <a:srgbClr val="FFFFFF"/>
                  </a:outerShdw>
                </a:effectLst>
                <a:latin typeface="Arial" charset="0"/>
              </a:rPr>
              <a:t>Non-profit Organizations</a:t>
            </a:r>
          </a:p>
          <a:p>
            <a:pPr>
              <a:defRPr/>
            </a:pPr>
            <a:r>
              <a:rPr lang="en-US" sz="2800" dirty="0" smtClean="0">
                <a:effectLst>
                  <a:outerShdw blurRad="38100" dist="38100" dir="2700000" algn="tl">
                    <a:srgbClr val="FFFFFF"/>
                  </a:outerShdw>
                </a:effectLst>
                <a:latin typeface="Arial" charset="0"/>
              </a:rPr>
              <a:t>Natural Resource Agencies</a:t>
            </a:r>
          </a:p>
          <a:p>
            <a:pPr>
              <a:defRPr/>
            </a:pPr>
            <a:r>
              <a:rPr lang="en-US" sz="2800" dirty="0" smtClean="0">
                <a:effectLst>
                  <a:outerShdw blurRad="38100" dist="38100" dir="2700000" algn="tl">
                    <a:srgbClr val="FFFFFF"/>
                  </a:outerShdw>
                </a:effectLst>
                <a:latin typeface="Arial" charset="0"/>
              </a:rPr>
              <a:t>Parks, Zoos, Museums</a:t>
            </a:r>
          </a:p>
          <a:p>
            <a:pPr>
              <a:defRPr/>
            </a:pPr>
            <a:r>
              <a:rPr lang="en-US" sz="2800" dirty="0" smtClean="0">
                <a:effectLst>
                  <a:outerShdw blurRad="38100" dist="38100" dir="2700000" algn="tl">
                    <a:srgbClr val="FFFFFF"/>
                  </a:outerShdw>
                </a:effectLst>
                <a:latin typeface="Arial" charset="0"/>
              </a:rPr>
              <a:t>Nature Centers</a:t>
            </a:r>
          </a:p>
          <a:p>
            <a:pPr>
              <a:defRPr/>
            </a:pPr>
            <a:r>
              <a:rPr lang="en-US" sz="2800" dirty="0" smtClean="0">
                <a:effectLst>
                  <a:outerShdw blurRad="38100" dist="38100" dir="2700000" algn="tl">
                    <a:srgbClr val="FFFFFF"/>
                  </a:outerShdw>
                </a:effectLst>
                <a:latin typeface="Arial" charset="0"/>
              </a:rPr>
              <a:t>Academic Institutions</a:t>
            </a:r>
          </a:p>
        </p:txBody>
      </p:sp>
      <p:sp>
        <p:nvSpPr>
          <p:cNvPr id="545795" name="Rectangle 3"/>
          <p:cNvSpPr>
            <a:spLocks noGrp="1" noChangeArrowheads="1"/>
          </p:cNvSpPr>
          <p:nvPr>
            <p:ph type="title"/>
          </p:nvPr>
        </p:nvSpPr>
        <p:spPr>
          <a:xfrm>
            <a:off x="0" y="0"/>
            <a:ext cx="9144000" cy="990600"/>
          </a:xfrm>
          <a:solidFill>
            <a:srgbClr val="666633"/>
          </a:solidFill>
          <a:ln cap="flat">
            <a:solidFill>
              <a:schemeClr val="tx1"/>
            </a:solidFill>
          </a:ln>
        </p:spPr>
        <p:txBody>
          <a:bodyPr/>
          <a:lstStyle/>
          <a:p>
            <a:pPr>
              <a:defRPr/>
            </a:pPr>
            <a:r>
              <a:rPr lang="en-US" sz="3600" b="1" dirty="0" smtClean="0">
                <a:solidFill>
                  <a:schemeClr val="bg1"/>
                </a:solidFill>
                <a:effectLst>
                  <a:outerShdw blurRad="38100" dist="38100" dir="2700000" algn="tl">
                    <a:srgbClr val="000000"/>
                  </a:outerShdw>
                </a:effectLst>
                <a:latin typeface="Arial" charset="0"/>
              </a:rPr>
              <a:t>Who are the FMNP Instructors?</a:t>
            </a:r>
          </a:p>
        </p:txBody>
      </p:sp>
      <p:pic>
        <p:nvPicPr>
          <p:cNvPr id="8196" name="Picture 4" descr="pawpaw"/>
          <p:cNvPicPr>
            <a:picLocks noGrp="1" noChangeAspect="1" noChangeArrowheads="1"/>
          </p:cNvPicPr>
          <p:nvPr>
            <p:ph type="clipArt" sz="half" idx="1"/>
          </p:nvPr>
        </p:nvPicPr>
        <p:blipFill>
          <a:blip r:embed="rId3" cstate="print"/>
          <a:srcRect/>
          <a:stretch>
            <a:fillRect/>
          </a:stretch>
        </p:blipFill>
        <p:spPr>
          <a:xfrm>
            <a:off x="169863" y="2286000"/>
            <a:ext cx="3716337" cy="4191000"/>
          </a:xfrm>
          <a:noFill/>
          <a:ln>
            <a:solidFill>
              <a:schemeClr val="tx1"/>
            </a:solidFill>
          </a:ln>
        </p:spPr>
      </p:pic>
      <p:sp>
        <p:nvSpPr>
          <p:cNvPr id="545797" name="Rectangle 5"/>
          <p:cNvSpPr>
            <a:spLocks noChangeArrowheads="1"/>
          </p:cNvSpPr>
          <p:nvPr/>
        </p:nvSpPr>
        <p:spPr bwMode="auto">
          <a:xfrm>
            <a:off x="0" y="1066800"/>
            <a:ext cx="9144000" cy="1190625"/>
          </a:xfrm>
          <a:prstGeom prst="rect">
            <a:avLst/>
          </a:prstGeom>
          <a:noFill/>
          <a:ln w="9525">
            <a:noFill/>
            <a:miter lim="800000"/>
            <a:headEnd/>
            <a:tailEnd/>
          </a:ln>
          <a:effectLst/>
        </p:spPr>
        <p:txBody>
          <a:bodyPr>
            <a:spAutoFit/>
          </a:bodyPr>
          <a:lstStyle/>
          <a:p>
            <a:pPr algn="ctr">
              <a:defRPr/>
            </a:pPr>
            <a:r>
              <a:rPr lang="en-US" i="1" dirty="0">
                <a:effectLst>
                  <a:outerShdw blurRad="38100" dist="38100" dir="2700000" algn="tl">
                    <a:srgbClr val="FFFFFF"/>
                  </a:outerShdw>
                </a:effectLst>
                <a:latin typeface="Arial" charset="0"/>
              </a:rPr>
              <a:t>~140 environmental educators from</a:t>
            </a:r>
            <a:br>
              <a:rPr lang="en-US" i="1" dirty="0">
                <a:effectLst>
                  <a:outerShdw blurRad="38100" dist="38100" dir="2700000" algn="tl">
                    <a:srgbClr val="FFFFFF"/>
                  </a:outerShdw>
                </a:effectLst>
                <a:latin typeface="Arial" charset="0"/>
              </a:rPr>
            </a:br>
            <a:r>
              <a:rPr lang="en-US" i="1" dirty="0">
                <a:effectLst>
                  <a:outerShdw blurRad="38100" dist="38100" dir="2700000" algn="tl">
                    <a:srgbClr val="FFFFFF"/>
                  </a:outerShdw>
                </a:effectLst>
                <a:latin typeface="Arial" charset="0"/>
              </a:rPr>
              <a:t> ~75 organizations</a:t>
            </a:r>
          </a:p>
        </p:txBody>
      </p:sp>
      <p:sp>
        <p:nvSpPr>
          <p:cNvPr id="545798" name="Text Box 6"/>
          <p:cNvSpPr txBox="1">
            <a:spLocks noChangeArrowheads="1"/>
          </p:cNvSpPr>
          <p:nvPr/>
        </p:nvSpPr>
        <p:spPr bwMode="auto">
          <a:xfrm>
            <a:off x="4191000" y="5867400"/>
            <a:ext cx="4648200" cy="588963"/>
          </a:xfrm>
          <a:prstGeom prst="rect">
            <a:avLst/>
          </a:prstGeom>
          <a:solidFill>
            <a:srgbClr val="666633"/>
          </a:solidFill>
          <a:ln w="9525">
            <a:solidFill>
              <a:schemeClr val="tx1"/>
            </a:solidFill>
            <a:miter lim="800000"/>
            <a:headEnd/>
            <a:tailEnd/>
          </a:ln>
          <a:effectLst/>
        </p:spPr>
        <p:txBody>
          <a:bodyPr>
            <a:spAutoFit/>
          </a:bodyPr>
          <a:lstStyle/>
          <a:p>
            <a:pPr>
              <a:spcBef>
                <a:spcPct val="50000"/>
              </a:spcBef>
              <a:defRPr/>
            </a:pPr>
            <a:r>
              <a:rPr lang="en-US" sz="3200" b="1" i="1" dirty="0">
                <a:solidFill>
                  <a:schemeClr val="bg1"/>
                </a:solidFill>
                <a:effectLst>
                  <a:outerShdw blurRad="38100" dist="38100" dir="2700000" algn="tl">
                    <a:srgbClr val="000000"/>
                  </a:outerShdw>
                </a:effectLst>
              </a:rPr>
              <a:t>-- diversity is a strength --</a:t>
            </a:r>
            <a:endParaRPr lang="en-US" sz="4000" dirty="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45797"/>
                                        </p:tgtEl>
                                        <p:attrNameLst>
                                          <p:attrName>style.visibility</p:attrName>
                                        </p:attrNameLst>
                                      </p:cBhvr>
                                      <p:to>
                                        <p:strVal val="visible"/>
                                      </p:to>
                                    </p:set>
                                    <p:animEffect transition="in" filter="dissolve">
                                      <p:cBhvr>
                                        <p:cTn id="7" dur="500"/>
                                        <p:tgtEl>
                                          <p:spTgt spid="545797"/>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545794"/>
                                        </p:tgtEl>
                                        <p:attrNameLst>
                                          <p:attrName>style.visibility</p:attrName>
                                        </p:attrNameLst>
                                      </p:cBhvr>
                                      <p:to>
                                        <p:strVal val="visible"/>
                                      </p:to>
                                    </p:set>
                                    <p:animEffect transition="in" filter="dissolve">
                                      <p:cBhvr>
                                        <p:cTn id="11" dur="500"/>
                                        <p:tgtEl>
                                          <p:spTgt spid="545794"/>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545798"/>
                                        </p:tgtEl>
                                        <p:attrNameLst>
                                          <p:attrName>style.visibility</p:attrName>
                                        </p:attrNameLst>
                                      </p:cBhvr>
                                      <p:to>
                                        <p:strVal val="visible"/>
                                      </p:to>
                                    </p:set>
                                    <p:animEffect transition="in" filter="dissolve">
                                      <p:cBhvr>
                                        <p:cTn id="15" dur="500"/>
                                        <p:tgtEl>
                                          <p:spTgt spid="545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4" grpId="0"/>
      <p:bldP spid="545797" grpId="0" autoUpdateAnimBg="0"/>
      <p:bldP spid="54579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15" name="Rectangle 3"/>
          <p:cNvSpPr>
            <a:spLocks noGrp="1" noChangeArrowheads="1"/>
          </p:cNvSpPr>
          <p:nvPr>
            <p:ph type="title"/>
          </p:nvPr>
        </p:nvSpPr>
        <p:spPr>
          <a:xfrm>
            <a:off x="0" y="0"/>
            <a:ext cx="9144000" cy="1143000"/>
          </a:xfrm>
          <a:solidFill>
            <a:srgbClr val="666633"/>
          </a:solidFill>
          <a:ln>
            <a:solidFill>
              <a:schemeClr val="tx1"/>
            </a:solidFill>
          </a:ln>
        </p:spPr>
        <p:txBody>
          <a:bodyPr/>
          <a:lstStyle/>
          <a:p>
            <a:pPr>
              <a:defRPr/>
            </a:pPr>
            <a:r>
              <a:rPr lang="en-US" sz="4000" b="1" i="1" dirty="0" smtClean="0">
                <a:solidFill>
                  <a:schemeClr val="bg1"/>
                </a:solidFill>
                <a:effectLst>
                  <a:outerShdw blurRad="38100" dist="38100" dir="2700000" algn="tl">
                    <a:srgbClr val="000000"/>
                  </a:outerShdw>
                </a:effectLst>
                <a:latin typeface="Arial" charset="0"/>
              </a:rPr>
              <a:t>Statewide Program Offers Consistency…</a:t>
            </a:r>
            <a:endParaRPr lang="en-US" sz="3200" b="1" dirty="0" smtClean="0">
              <a:solidFill>
                <a:schemeClr val="bg1"/>
              </a:solidFill>
              <a:effectLst>
                <a:outerShdw blurRad="38100" dist="38100" dir="2700000" algn="tl">
                  <a:srgbClr val="000000"/>
                </a:outerShdw>
              </a:effectLst>
              <a:latin typeface="Arial" charset="0"/>
            </a:endParaRPr>
          </a:p>
        </p:txBody>
      </p:sp>
      <p:pic>
        <p:nvPicPr>
          <p:cNvPr id="1028" name="Picture 4" descr="wetlandsvideocoversm"/>
          <p:cNvPicPr>
            <a:picLocks noChangeAspect="1" noChangeArrowheads="1"/>
          </p:cNvPicPr>
          <p:nvPr/>
        </p:nvPicPr>
        <p:blipFill>
          <a:blip r:embed="rId4" cstate="print"/>
          <a:srcRect/>
          <a:stretch>
            <a:fillRect/>
          </a:stretch>
        </p:blipFill>
        <p:spPr bwMode="auto">
          <a:xfrm>
            <a:off x="1905000" y="1371600"/>
            <a:ext cx="2257425" cy="2667000"/>
          </a:xfrm>
          <a:prstGeom prst="rect">
            <a:avLst/>
          </a:prstGeom>
          <a:noFill/>
          <a:ln w="9525">
            <a:solidFill>
              <a:schemeClr val="tx1"/>
            </a:solidFill>
            <a:miter lim="800000"/>
            <a:headEnd/>
            <a:tailEnd/>
          </a:ln>
        </p:spPr>
      </p:pic>
      <p:sp>
        <p:nvSpPr>
          <p:cNvPr id="1029" name="Rectangle 7"/>
          <p:cNvSpPr>
            <a:spLocks noChangeArrowheads="1"/>
          </p:cNvSpPr>
          <p:nvPr/>
        </p:nvSpPr>
        <p:spPr bwMode="auto">
          <a:xfrm>
            <a:off x="4724400" y="1447800"/>
            <a:ext cx="4419600" cy="3429000"/>
          </a:xfrm>
          <a:prstGeom prst="rect">
            <a:avLst/>
          </a:prstGeom>
          <a:noFill/>
          <a:ln w="9525">
            <a:noFill/>
            <a:miter lim="800000"/>
            <a:headEnd/>
            <a:tailEnd/>
          </a:ln>
        </p:spPr>
        <p:txBody>
          <a:bodyPr/>
          <a:lstStyle/>
          <a:p>
            <a:pPr marL="342900" indent="-342900">
              <a:spcBef>
                <a:spcPts val="600"/>
              </a:spcBef>
              <a:spcAft>
                <a:spcPts val="600"/>
              </a:spcAft>
              <a:buFontTx/>
              <a:buChar char="–"/>
            </a:pPr>
            <a:r>
              <a:rPr lang="en-US" sz="3200">
                <a:latin typeface="Arial" charset="0"/>
              </a:rPr>
              <a:t>Student workbooks</a:t>
            </a:r>
          </a:p>
          <a:p>
            <a:pPr marL="342900" indent="-342900">
              <a:spcBef>
                <a:spcPts val="600"/>
              </a:spcBef>
              <a:spcAft>
                <a:spcPts val="600"/>
              </a:spcAft>
              <a:buFontTx/>
              <a:buChar char="–"/>
            </a:pPr>
            <a:r>
              <a:rPr lang="en-US" sz="3200">
                <a:latin typeface="Arial" charset="0"/>
              </a:rPr>
              <a:t>Classroom presentations (12)</a:t>
            </a:r>
          </a:p>
          <a:p>
            <a:pPr marL="342900" indent="-342900">
              <a:spcBef>
                <a:spcPts val="600"/>
              </a:spcBef>
              <a:spcAft>
                <a:spcPts val="600"/>
              </a:spcAft>
              <a:buFontTx/>
              <a:buChar char="–"/>
            </a:pPr>
            <a:r>
              <a:rPr lang="en-US" sz="3200">
                <a:latin typeface="Arial" charset="0"/>
              </a:rPr>
              <a:t>Videos (4)</a:t>
            </a:r>
          </a:p>
          <a:p>
            <a:pPr marL="342900" indent="-342900">
              <a:spcBef>
                <a:spcPts val="600"/>
              </a:spcBef>
              <a:spcAft>
                <a:spcPts val="600"/>
              </a:spcAft>
              <a:buFontTx/>
              <a:buChar char="–"/>
            </a:pPr>
            <a:r>
              <a:rPr lang="en-US" sz="3200">
                <a:latin typeface="Arial" charset="0"/>
              </a:rPr>
              <a:t>Field trips (3)</a:t>
            </a:r>
          </a:p>
          <a:p>
            <a:pPr marL="342900" indent="-342900">
              <a:spcBef>
                <a:spcPts val="600"/>
              </a:spcBef>
              <a:spcAft>
                <a:spcPts val="600"/>
              </a:spcAft>
              <a:buFontTx/>
              <a:buChar char="–"/>
            </a:pPr>
            <a:r>
              <a:rPr lang="en-US" sz="3200">
                <a:latin typeface="Arial" charset="0"/>
              </a:rPr>
              <a:t>Final student projects</a:t>
            </a:r>
          </a:p>
        </p:txBody>
      </p:sp>
      <p:sp>
        <p:nvSpPr>
          <p:cNvPr id="10" name="TextBox 9"/>
          <p:cNvSpPr txBox="1"/>
          <p:nvPr/>
        </p:nvSpPr>
        <p:spPr>
          <a:xfrm>
            <a:off x="4267200" y="5534025"/>
            <a:ext cx="4876800" cy="1323975"/>
          </a:xfrm>
          <a:prstGeom prst="rect">
            <a:avLst/>
          </a:prstGeom>
          <a:solidFill>
            <a:srgbClr val="666633"/>
          </a:solidFill>
        </p:spPr>
        <p:txBody>
          <a:bodyPr>
            <a:spAutoFit/>
          </a:bodyPr>
          <a:lstStyle/>
          <a:p>
            <a:pPr marL="406400" indent="-406400">
              <a:defRPr/>
            </a:pPr>
            <a:r>
              <a:rPr lang="en-US" sz="4000" b="1" i="1" dirty="0">
                <a:solidFill>
                  <a:schemeClr val="bg1"/>
                </a:solidFill>
                <a:effectLst>
                  <a:outerShdw blurRad="38100" dist="38100" dir="2700000" algn="tl">
                    <a:schemeClr val="tx1">
                      <a:alpha val="83000"/>
                    </a:schemeClr>
                  </a:outerShdw>
                </a:effectLst>
                <a:latin typeface="Arial" pitchFamily="34" charset="0"/>
                <a:cs typeface="Arial" pitchFamily="34" charset="0"/>
              </a:rPr>
              <a:t>…While Providing Local Information</a:t>
            </a:r>
          </a:p>
        </p:txBody>
      </p:sp>
      <p:graphicFrame>
        <p:nvGraphicFramePr>
          <p:cNvPr id="1026" name="Object 8"/>
          <p:cNvGraphicFramePr>
            <a:graphicFrameLocks noChangeAspect="1"/>
          </p:cNvGraphicFramePr>
          <p:nvPr/>
        </p:nvGraphicFramePr>
        <p:xfrm>
          <a:off x="0" y="2286000"/>
          <a:ext cx="2146300" cy="2778125"/>
        </p:xfrm>
        <a:graphic>
          <a:graphicData uri="http://schemas.openxmlformats.org/presentationml/2006/ole">
            <mc:AlternateContent xmlns:mc="http://schemas.openxmlformats.org/markup-compatibility/2006">
              <mc:Choice xmlns:v="urn:schemas-microsoft-com:vml" Requires="v">
                <p:oleObj spid="_x0000_s1027" name="Acrobat Document" r:id="rId5" imgW="5808960" imgH="7517520" progId="AcroExch.Document.7">
                  <p:embed/>
                </p:oleObj>
              </mc:Choice>
              <mc:Fallback>
                <p:oleObj name="Acrobat Document" r:id="rId5" imgW="5808960" imgH="7517520" progId="AcroExch.Document.7">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86000"/>
                        <a:ext cx="2146300"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1" name="Picture 10" descr="C:\Documents and Settings\sandymickey\Desktop\sein_samples.jpg"/>
          <p:cNvPicPr>
            <a:picLocks noChangeAspect="1" noChangeArrowheads="1"/>
          </p:cNvPicPr>
          <p:nvPr/>
        </p:nvPicPr>
        <p:blipFill>
          <a:blip r:embed="rId7" cstate="print"/>
          <a:srcRect/>
          <a:stretch>
            <a:fillRect/>
          </a:stretch>
        </p:blipFill>
        <p:spPr bwMode="auto">
          <a:xfrm>
            <a:off x="1447800" y="4572000"/>
            <a:ext cx="2743200"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0" y="0"/>
            <a:ext cx="9144000" cy="992188"/>
          </a:xfrm>
          <a:solidFill>
            <a:srgbClr val="666633"/>
          </a:solidFill>
          <a:ln>
            <a:solidFill>
              <a:schemeClr val="tx1"/>
            </a:solidFill>
          </a:ln>
        </p:spPr>
        <p:txBody>
          <a:bodyPr/>
          <a:lstStyle/>
          <a:p>
            <a:pPr>
              <a:defRPr/>
            </a:pPr>
            <a:r>
              <a:rPr lang="en-US" sz="4000" b="1" dirty="0" smtClean="0">
                <a:solidFill>
                  <a:schemeClr val="bg1"/>
                </a:solidFill>
                <a:effectLst>
                  <a:outerShdw blurRad="38100" dist="38100" dir="2700000" algn="tl">
                    <a:srgbClr val="000000"/>
                  </a:outerShdw>
                </a:effectLst>
                <a:latin typeface="Arial" charset="0"/>
              </a:rPr>
              <a:t>What are the Major Components?</a:t>
            </a:r>
          </a:p>
        </p:txBody>
      </p:sp>
      <p:sp>
        <p:nvSpPr>
          <p:cNvPr id="503811" name="Rectangle 3"/>
          <p:cNvSpPr>
            <a:spLocks noGrp="1" noChangeArrowheads="1"/>
          </p:cNvSpPr>
          <p:nvPr>
            <p:ph type="body" sz="half" idx="2"/>
          </p:nvPr>
        </p:nvSpPr>
        <p:spPr>
          <a:xfrm>
            <a:off x="4114800" y="1219200"/>
            <a:ext cx="4876800" cy="5029200"/>
          </a:xfrm>
        </p:spPr>
        <p:txBody>
          <a:bodyPr/>
          <a:lstStyle/>
          <a:p>
            <a:pPr>
              <a:lnSpc>
                <a:spcPct val="120000"/>
              </a:lnSpc>
              <a:buFontTx/>
              <a:buNone/>
              <a:defRPr/>
            </a:pPr>
            <a:r>
              <a:rPr lang="en-US" sz="2400" b="1" dirty="0" smtClean="0">
                <a:effectLst>
                  <a:outerShdw blurRad="38100" dist="38100" dir="2700000" algn="tl">
                    <a:srgbClr val="FFFFFF"/>
                  </a:outerShdw>
                </a:effectLst>
                <a:latin typeface="Arial" charset="0"/>
              </a:rPr>
              <a:t>Classroom</a:t>
            </a:r>
          </a:p>
          <a:p>
            <a:pPr marL="685800">
              <a:lnSpc>
                <a:spcPct val="120000"/>
              </a:lnSpc>
              <a:buFontTx/>
              <a:buChar char="–"/>
              <a:defRPr/>
            </a:pPr>
            <a:r>
              <a:rPr lang="en-US" sz="2400" b="1" dirty="0" smtClean="0">
                <a:effectLst>
                  <a:outerShdw blurRad="38100" dist="38100" dir="2700000" algn="tl">
                    <a:srgbClr val="FFFFFF"/>
                  </a:outerShdw>
                </a:effectLst>
                <a:latin typeface="Arial" charset="0"/>
              </a:rPr>
              <a:t>Notebooks and resources</a:t>
            </a:r>
          </a:p>
          <a:p>
            <a:pPr marL="685800">
              <a:lnSpc>
                <a:spcPct val="120000"/>
              </a:lnSpc>
              <a:buFontTx/>
              <a:buChar char="–"/>
              <a:defRPr/>
            </a:pPr>
            <a:r>
              <a:rPr lang="en-US" sz="2400" b="1" dirty="0" smtClean="0">
                <a:effectLst>
                  <a:outerShdw blurRad="38100" dist="38100" dir="2700000" algn="tl">
                    <a:srgbClr val="FFFFFF"/>
                  </a:outerShdw>
                </a:effectLst>
                <a:latin typeface="Arial" charset="0"/>
              </a:rPr>
              <a:t>PowerPoint presentations</a:t>
            </a:r>
          </a:p>
          <a:p>
            <a:pPr marL="685800">
              <a:lnSpc>
                <a:spcPct val="120000"/>
              </a:lnSpc>
              <a:buFontTx/>
              <a:buChar char="–"/>
              <a:defRPr/>
            </a:pPr>
            <a:r>
              <a:rPr lang="en-US" sz="2400" b="1" dirty="0" smtClean="0">
                <a:effectLst>
                  <a:outerShdw blurRad="38100" dist="38100" dir="2700000" algn="tl">
                    <a:srgbClr val="FFFFFF"/>
                  </a:outerShdw>
                </a:effectLst>
                <a:latin typeface="Arial" charset="0"/>
              </a:rPr>
              <a:t>Videos &amp; worksheets</a:t>
            </a:r>
          </a:p>
          <a:p>
            <a:pPr marL="685800">
              <a:lnSpc>
                <a:spcPct val="120000"/>
              </a:lnSpc>
              <a:buFontTx/>
              <a:buChar char="–"/>
              <a:defRPr/>
            </a:pPr>
            <a:r>
              <a:rPr lang="en-US" sz="2400" b="1" dirty="0" smtClean="0">
                <a:effectLst>
                  <a:outerShdw blurRad="38100" dist="38100" dir="2700000" algn="tl">
                    <a:srgbClr val="FFFFFF"/>
                  </a:outerShdw>
                </a:effectLst>
                <a:latin typeface="Arial" charset="0"/>
              </a:rPr>
              <a:t>Discussion</a:t>
            </a:r>
          </a:p>
          <a:p>
            <a:pPr>
              <a:lnSpc>
                <a:spcPct val="120000"/>
              </a:lnSpc>
              <a:buFontTx/>
              <a:buNone/>
              <a:defRPr/>
            </a:pPr>
            <a:r>
              <a:rPr lang="en-US" sz="2400" b="1" dirty="0" smtClean="0">
                <a:effectLst>
                  <a:outerShdw blurRad="38100" dist="38100" dir="2700000" algn="tl">
                    <a:srgbClr val="FFFFFF"/>
                  </a:outerShdw>
                </a:effectLst>
                <a:latin typeface="Arial" charset="0"/>
              </a:rPr>
              <a:t>Field Trips</a:t>
            </a:r>
          </a:p>
          <a:p>
            <a:pPr marL="685800" indent="-393700">
              <a:lnSpc>
                <a:spcPct val="120000"/>
              </a:lnSpc>
              <a:buFont typeface="Arial" pitchFamily="34" charset="0"/>
              <a:buChar char="–"/>
              <a:defRPr/>
            </a:pPr>
            <a:r>
              <a:rPr lang="en-US" sz="2400" b="1" dirty="0" smtClean="0">
                <a:effectLst>
                  <a:outerShdw blurRad="38100" dist="38100" dir="2700000" algn="tl">
                    <a:srgbClr val="FFFFFF"/>
                  </a:outerShdw>
                </a:effectLst>
                <a:latin typeface="Arial" charset="0"/>
              </a:rPr>
              <a:t>Local topics &amp; exploration</a:t>
            </a:r>
          </a:p>
          <a:p>
            <a:pPr>
              <a:lnSpc>
                <a:spcPct val="120000"/>
              </a:lnSpc>
              <a:buFontTx/>
              <a:buNone/>
              <a:defRPr/>
            </a:pPr>
            <a:r>
              <a:rPr lang="en-US" sz="2400" b="1" dirty="0" smtClean="0">
                <a:effectLst>
                  <a:outerShdw blurRad="38100" dist="38100" dir="2700000" algn="tl">
                    <a:srgbClr val="FFFFFF"/>
                  </a:outerShdw>
                </a:effectLst>
                <a:latin typeface="Arial" charset="0"/>
              </a:rPr>
              <a:t>Practice Interpretation Skills </a:t>
            </a:r>
          </a:p>
          <a:p>
            <a:pPr marL="685800" indent="-393700">
              <a:spcBef>
                <a:spcPts val="0"/>
              </a:spcBef>
              <a:buFontTx/>
              <a:buChar char="–"/>
              <a:defRPr/>
            </a:pPr>
            <a:r>
              <a:rPr lang="en-US" sz="2400" b="1" dirty="0" smtClean="0">
                <a:effectLst>
                  <a:outerShdw blurRad="38100" dist="38100" dir="2700000" algn="tl">
                    <a:srgbClr val="FFFFFF"/>
                  </a:outerShdw>
                </a:effectLst>
                <a:latin typeface="Arial" charset="0"/>
              </a:rPr>
              <a:t>Synthesis of information and practical experience (</a:t>
            </a:r>
            <a:r>
              <a:rPr lang="en-US" sz="2400" b="1" i="1" dirty="0" smtClean="0">
                <a:effectLst>
                  <a:outerShdw blurRad="38100" dist="38100" dir="2700000" algn="tl">
                    <a:srgbClr val="FFFFFF"/>
                  </a:outerShdw>
                </a:effectLst>
                <a:latin typeface="Arial" charset="0"/>
              </a:rPr>
              <a:t>final projects</a:t>
            </a:r>
            <a:r>
              <a:rPr lang="en-US" sz="2400" b="1" dirty="0" smtClean="0">
                <a:effectLst>
                  <a:outerShdw blurRad="38100" dist="38100" dir="2700000" algn="tl">
                    <a:srgbClr val="FFFFFF"/>
                  </a:outerShdw>
                </a:effectLst>
                <a:latin typeface="Arial" charset="0"/>
              </a:rPr>
              <a:t>)</a:t>
            </a:r>
          </a:p>
        </p:txBody>
      </p:sp>
      <p:pic>
        <p:nvPicPr>
          <p:cNvPr id="9220" name="Picture 4" descr="tigersw"/>
          <p:cNvPicPr>
            <a:picLocks noGrp="1" noChangeAspect="1" noChangeArrowheads="1"/>
          </p:cNvPicPr>
          <p:nvPr>
            <p:ph type="clipArt" sz="half" idx="1"/>
          </p:nvPr>
        </p:nvPicPr>
        <p:blipFill>
          <a:blip r:embed="rId3" cstate="print"/>
          <a:srcRect/>
          <a:stretch>
            <a:fillRect/>
          </a:stretch>
        </p:blipFill>
        <p:spPr>
          <a:xfrm>
            <a:off x="228600" y="1905000"/>
            <a:ext cx="3724275" cy="3941763"/>
          </a:xfrm>
          <a:ln>
            <a:solidFill>
              <a:schemeClr val="tx1"/>
            </a:solid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descr="Have Fun.JPG"/>
          <p:cNvPicPr>
            <a:picLocks noChangeAspect="1"/>
          </p:cNvPicPr>
          <p:nvPr/>
        </p:nvPicPr>
        <p:blipFill>
          <a:blip r:embed="rId3" cstate="print"/>
          <a:srcRect/>
          <a:stretch>
            <a:fillRect/>
          </a:stretch>
        </p:blipFill>
        <p:spPr bwMode="auto">
          <a:xfrm>
            <a:off x="0" y="1143000"/>
            <a:ext cx="4343400" cy="3657600"/>
          </a:xfrm>
          <a:prstGeom prst="rect">
            <a:avLst/>
          </a:prstGeom>
          <a:noFill/>
          <a:ln w="12700">
            <a:solidFill>
              <a:schemeClr val="tx1"/>
            </a:solidFill>
            <a:miter lim="800000"/>
            <a:headEnd/>
            <a:tailEnd/>
          </a:ln>
        </p:spPr>
      </p:pic>
      <p:sp>
        <p:nvSpPr>
          <p:cNvPr id="10243" name="Text Box 2"/>
          <p:cNvSpPr txBox="1">
            <a:spLocks noChangeArrowheads="1"/>
          </p:cNvSpPr>
          <p:nvPr/>
        </p:nvSpPr>
        <p:spPr bwMode="auto">
          <a:xfrm>
            <a:off x="1050925" y="879475"/>
            <a:ext cx="184150" cy="457200"/>
          </a:xfrm>
          <a:prstGeom prst="rect">
            <a:avLst/>
          </a:prstGeom>
          <a:noFill/>
          <a:ln w="9525">
            <a:noFill/>
            <a:miter lim="800000"/>
            <a:headEnd/>
            <a:tailEnd/>
          </a:ln>
        </p:spPr>
        <p:txBody>
          <a:bodyPr wrap="none">
            <a:spAutoFit/>
          </a:bodyPr>
          <a:lstStyle/>
          <a:p>
            <a:pPr eaLnBrk="1" hangingPunct="1"/>
            <a:endParaRPr lang="en-US" sz="2400"/>
          </a:p>
        </p:txBody>
      </p:sp>
      <p:sp>
        <p:nvSpPr>
          <p:cNvPr id="10244" name="Text Box 3"/>
          <p:cNvSpPr txBox="1">
            <a:spLocks noChangeArrowheads="1"/>
          </p:cNvSpPr>
          <p:nvPr/>
        </p:nvSpPr>
        <p:spPr bwMode="auto">
          <a:xfrm>
            <a:off x="1279525" y="955675"/>
            <a:ext cx="184150" cy="457200"/>
          </a:xfrm>
          <a:prstGeom prst="rect">
            <a:avLst/>
          </a:prstGeom>
          <a:noFill/>
          <a:ln w="9525">
            <a:noFill/>
            <a:miter lim="800000"/>
            <a:headEnd/>
            <a:tailEnd/>
          </a:ln>
        </p:spPr>
        <p:txBody>
          <a:bodyPr wrap="none">
            <a:spAutoFit/>
          </a:bodyPr>
          <a:lstStyle/>
          <a:p>
            <a:pPr eaLnBrk="1" hangingPunct="1"/>
            <a:endParaRPr lang="en-US" sz="2400"/>
          </a:p>
        </p:txBody>
      </p:sp>
      <p:sp>
        <p:nvSpPr>
          <p:cNvPr id="542729" name="Rectangle 9"/>
          <p:cNvSpPr>
            <a:spLocks noChangeArrowheads="1"/>
          </p:cNvSpPr>
          <p:nvPr/>
        </p:nvSpPr>
        <p:spPr bwMode="auto">
          <a:xfrm>
            <a:off x="0" y="0"/>
            <a:ext cx="9144000" cy="1143000"/>
          </a:xfrm>
          <a:prstGeom prst="rect">
            <a:avLst/>
          </a:prstGeom>
          <a:solidFill>
            <a:srgbClr val="666633"/>
          </a:solidFill>
          <a:ln w="9525" algn="ctr">
            <a:solidFill>
              <a:schemeClr val="tx1"/>
            </a:solidFill>
            <a:miter lim="800000"/>
            <a:headEnd/>
            <a:tailEnd/>
          </a:ln>
          <a:effectLst/>
        </p:spPr>
        <p:txBody>
          <a:bodyPr anchor="ctr"/>
          <a:lstStyle/>
          <a:p>
            <a:pPr algn="ctr">
              <a:defRPr/>
            </a:pPr>
            <a:r>
              <a:rPr lang="en-US" sz="4000" b="1" dirty="0">
                <a:solidFill>
                  <a:schemeClr val="bg1"/>
                </a:solidFill>
                <a:effectLst>
                  <a:outerShdw blurRad="38100" dist="38100" dir="2700000" algn="tl">
                    <a:srgbClr val="000000"/>
                  </a:outerShdw>
                </a:effectLst>
                <a:latin typeface="Arial" charset="0"/>
              </a:rPr>
              <a:t>Module Components</a:t>
            </a:r>
          </a:p>
        </p:txBody>
      </p:sp>
      <p:sp>
        <p:nvSpPr>
          <p:cNvPr id="542732" name="Text Box 12"/>
          <p:cNvSpPr txBox="1">
            <a:spLocks noChangeArrowheads="1"/>
          </p:cNvSpPr>
          <p:nvPr/>
        </p:nvSpPr>
        <p:spPr bwMode="auto">
          <a:xfrm>
            <a:off x="2286000" y="3048000"/>
            <a:ext cx="2057400" cy="1524000"/>
          </a:xfrm>
          <a:prstGeom prst="rect">
            <a:avLst/>
          </a:prstGeom>
          <a:noFill/>
          <a:ln w="9525">
            <a:noFill/>
            <a:miter lim="800000"/>
            <a:headEnd/>
            <a:tailEnd/>
          </a:ln>
          <a:effectLst/>
        </p:spPr>
        <p:txBody>
          <a:bodyPr/>
          <a:lstStyle/>
          <a:p>
            <a:pPr marL="342900" indent="-342900" eaLnBrk="1" hangingPunct="1">
              <a:lnSpc>
                <a:spcPct val="90000"/>
              </a:lnSpc>
              <a:spcBef>
                <a:spcPct val="20000"/>
              </a:spcBef>
              <a:defRPr/>
            </a:pPr>
            <a:r>
              <a:rPr lang="en-US" sz="1800" b="1" dirty="0">
                <a:solidFill>
                  <a:srgbClr val="AFFFFF"/>
                </a:solidFill>
                <a:effectLst>
                  <a:outerShdw blurRad="38100" dist="38100" dir="2700000" algn="tl">
                    <a:srgbClr val="000000"/>
                  </a:outerShdw>
                </a:effectLst>
                <a:latin typeface="Arial" charset="0"/>
              </a:rPr>
              <a:t>Coastal Module</a:t>
            </a:r>
          </a:p>
          <a:p>
            <a:pPr marL="342900" indent="-342900" eaLnBrk="1" hangingPunct="1">
              <a:lnSpc>
                <a:spcPct val="90000"/>
              </a:lnSpc>
              <a:spcBef>
                <a:spcPct val="20000"/>
              </a:spcBef>
              <a:buFont typeface="Arial" pitchFamily="34" charset="0"/>
              <a:buChar char="•"/>
              <a:defRPr/>
            </a:pPr>
            <a:r>
              <a:rPr lang="en-US" sz="1800" b="1" dirty="0">
                <a:solidFill>
                  <a:srgbClr val="AFFFFF"/>
                </a:solidFill>
                <a:effectLst>
                  <a:outerShdw blurRad="38100" dist="38100" dir="2700000" algn="tl">
                    <a:srgbClr val="000000"/>
                  </a:outerShdw>
                </a:effectLst>
                <a:latin typeface="Arial" charset="0"/>
              </a:rPr>
              <a:t>Estuaries</a:t>
            </a:r>
          </a:p>
          <a:p>
            <a:pPr marL="342900" indent="-342900" eaLnBrk="1" hangingPunct="1">
              <a:lnSpc>
                <a:spcPct val="90000"/>
              </a:lnSpc>
              <a:spcBef>
                <a:spcPct val="20000"/>
              </a:spcBef>
              <a:buFont typeface="Arial" pitchFamily="34" charset="0"/>
              <a:buChar char="•"/>
              <a:defRPr/>
            </a:pPr>
            <a:r>
              <a:rPr lang="en-US" sz="1800" b="1" dirty="0">
                <a:solidFill>
                  <a:srgbClr val="AFFFFF"/>
                </a:solidFill>
                <a:effectLst>
                  <a:outerShdw blurRad="38100" dist="38100" dir="2700000" algn="tl">
                    <a:srgbClr val="000000"/>
                  </a:outerShdw>
                </a:effectLst>
                <a:latin typeface="Arial" charset="0"/>
              </a:rPr>
              <a:t>Nearshore Habitats</a:t>
            </a:r>
          </a:p>
          <a:p>
            <a:pPr marL="342900" indent="-342900" eaLnBrk="1" hangingPunct="1">
              <a:lnSpc>
                <a:spcPct val="90000"/>
              </a:lnSpc>
              <a:spcBef>
                <a:spcPct val="20000"/>
              </a:spcBef>
              <a:buFont typeface="Arial" pitchFamily="34" charset="0"/>
              <a:buChar char="•"/>
              <a:defRPr/>
            </a:pPr>
            <a:r>
              <a:rPr lang="en-US" sz="1800" b="1" dirty="0">
                <a:solidFill>
                  <a:srgbClr val="AFFFFF"/>
                </a:solidFill>
                <a:effectLst>
                  <a:outerShdw blurRad="38100" dist="38100" dir="2700000" algn="tl">
                    <a:srgbClr val="000000"/>
                  </a:outerShdw>
                </a:effectLst>
                <a:latin typeface="Arial" charset="0"/>
              </a:rPr>
              <a:t>Coastal Uplands</a:t>
            </a:r>
            <a:endParaRPr lang="en-US" sz="3200" b="1" dirty="0">
              <a:solidFill>
                <a:srgbClr val="AFFFFF"/>
              </a:solidFill>
              <a:effectLst>
                <a:outerShdw blurRad="38100" dist="38100" dir="2700000" algn="tl">
                  <a:srgbClr val="000000"/>
                </a:outerShdw>
              </a:effectLst>
              <a:latin typeface="Arial" charset="0"/>
            </a:endParaRPr>
          </a:p>
        </p:txBody>
      </p:sp>
      <p:pic>
        <p:nvPicPr>
          <p:cNvPr id="10247" name="Picture 13" descr="Kayaking2 HillsRv--JM"/>
          <p:cNvPicPr>
            <a:picLocks noChangeAspect="1" noChangeArrowheads="1"/>
          </p:cNvPicPr>
          <p:nvPr/>
        </p:nvPicPr>
        <p:blipFill>
          <a:blip r:embed="rId4" cstate="print"/>
          <a:srcRect/>
          <a:stretch>
            <a:fillRect/>
          </a:stretch>
        </p:blipFill>
        <p:spPr bwMode="auto">
          <a:xfrm>
            <a:off x="4343400" y="3200400"/>
            <a:ext cx="4800600" cy="3657600"/>
          </a:xfrm>
          <a:prstGeom prst="rect">
            <a:avLst/>
          </a:prstGeom>
          <a:noFill/>
          <a:ln w="9525">
            <a:noFill/>
            <a:miter lim="800000"/>
            <a:headEnd/>
            <a:tailEnd/>
          </a:ln>
        </p:spPr>
      </p:pic>
      <p:pic>
        <p:nvPicPr>
          <p:cNvPr id="10248" name="Picture 14" descr="Pinellas FMNP Uplands-- Flatwoods Park2"/>
          <p:cNvPicPr>
            <a:picLocks noChangeAspect="1" noChangeArrowheads="1"/>
          </p:cNvPicPr>
          <p:nvPr/>
        </p:nvPicPr>
        <p:blipFill>
          <a:blip r:embed="rId5" cstate="print"/>
          <a:srcRect/>
          <a:stretch>
            <a:fillRect/>
          </a:stretch>
        </p:blipFill>
        <p:spPr bwMode="auto">
          <a:xfrm>
            <a:off x="4343400" y="1143000"/>
            <a:ext cx="4800600" cy="3062288"/>
          </a:xfrm>
          <a:prstGeom prst="rect">
            <a:avLst/>
          </a:prstGeom>
          <a:noFill/>
          <a:ln w="9525">
            <a:solidFill>
              <a:schemeClr val="tx1"/>
            </a:solidFill>
            <a:miter lim="800000"/>
            <a:headEnd/>
            <a:tailEnd/>
          </a:ln>
        </p:spPr>
      </p:pic>
      <p:sp>
        <p:nvSpPr>
          <p:cNvPr id="542735" name="Text Box 15"/>
          <p:cNvSpPr txBox="1">
            <a:spLocks noChangeArrowheads="1"/>
          </p:cNvSpPr>
          <p:nvPr/>
        </p:nvSpPr>
        <p:spPr bwMode="auto">
          <a:xfrm>
            <a:off x="6781800" y="1143000"/>
            <a:ext cx="2362200" cy="1600200"/>
          </a:xfrm>
          <a:prstGeom prst="rect">
            <a:avLst/>
          </a:prstGeom>
          <a:noFill/>
          <a:ln w="9525" algn="ctr">
            <a:noFill/>
            <a:miter lim="800000"/>
            <a:headEnd/>
            <a:tailEnd/>
          </a:ln>
          <a:effectLst/>
        </p:spPr>
        <p:txBody>
          <a:bodyPr/>
          <a:lstStyle/>
          <a:p>
            <a:pPr marL="342900" indent="-342900" eaLnBrk="1" hangingPunct="1">
              <a:lnSpc>
                <a:spcPct val="90000"/>
              </a:lnSpc>
              <a:spcBef>
                <a:spcPct val="20000"/>
              </a:spcBef>
              <a:defRPr/>
            </a:pPr>
            <a:r>
              <a:rPr lang="en-US" sz="1800" b="1" dirty="0">
                <a:solidFill>
                  <a:srgbClr val="FFCC99"/>
                </a:solidFill>
                <a:effectLst>
                  <a:outerShdw blurRad="38100" dist="38100" dir="2700000" algn="tl">
                    <a:srgbClr val="000000"/>
                  </a:outerShdw>
                </a:effectLst>
                <a:latin typeface="Arial" charset="0"/>
              </a:rPr>
              <a:t>Uplands Module</a:t>
            </a:r>
          </a:p>
          <a:p>
            <a:pPr marL="342900" indent="-342900" eaLnBrk="1" hangingPunct="1">
              <a:lnSpc>
                <a:spcPct val="90000"/>
              </a:lnSpc>
              <a:spcBef>
                <a:spcPct val="20000"/>
              </a:spcBef>
              <a:buFont typeface="Arial" pitchFamily="34" charset="0"/>
              <a:buChar char="•"/>
              <a:defRPr/>
            </a:pPr>
            <a:r>
              <a:rPr lang="en-US" sz="1800" b="1" dirty="0">
                <a:solidFill>
                  <a:srgbClr val="FFCC99"/>
                </a:solidFill>
                <a:effectLst>
                  <a:outerShdw blurRad="38100" dist="38100" dir="2700000" algn="tl">
                    <a:srgbClr val="000000"/>
                  </a:outerShdw>
                </a:effectLst>
                <a:latin typeface="Arial" charset="0"/>
              </a:rPr>
              <a:t>Pinelands</a:t>
            </a:r>
          </a:p>
          <a:p>
            <a:pPr marL="342900" indent="-342900" eaLnBrk="1" hangingPunct="1">
              <a:lnSpc>
                <a:spcPct val="90000"/>
              </a:lnSpc>
              <a:spcBef>
                <a:spcPct val="20000"/>
              </a:spcBef>
              <a:buFont typeface="Arial" pitchFamily="34" charset="0"/>
              <a:buChar char="•"/>
              <a:defRPr/>
            </a:pPr>
            <a:r>
              <a:rPr lang="en-US" sz="1800" b="1" dirty="0">
                <a:solidFill>
                  <a:srgbClr val="FFCC99"/>
                </a:solidFill>
                <a:effectLst>
                  <a:outerShdw blurRad="38100" dist="38100" dir="2700000" algn="tl">
                    <a:srgbClr val="000000"/>
                  </a:outerShdw>
                </a:effectLst>
                <a:latin typeface="Arial" charset="0"/>
              </a:rPr>
              <a:t>Hardwoods</a:t>
            </a:r>
          </a:p>
          <a:p>
            <a:pPr marL="342900" indent="-342900" eaLnBrk="1" hangingPunct="1">
              <a:lnSpc>
                <a:spcPct val="90000"/>
              </a:lnSpc>
              <a:spcBef>
                <a:spcPct val="20000"/>
              </a:spcBef>
              <a:buFont typeface="Arial" pitchFamily="34" charset="0"/>
              <a:buChar char="•"/>
              <a:defRPr/>
            </a:pPr>
            <a:r>
              <a:rPr lang="en-US" sz="1800" b="1" dirty="0">
                <a:solidFill>
                  <a:srgbClr val="FFCC99"/>
                </a:solidFill>
                <a:effectLst>
                  <a:outerShdw blurRad="38100" dist="38100" dir="2700000" algn="tl">
                    <a:srgbClr val="000000"/>
                  </a:outerShdw>
                </a:effectLst>
                <a:latin typeface="Arial" charset="0"/>
              </a:rPr>
              <a:t>Scrub, Prairie &amp; Range</a:t>
            </a:r>
            <a:endParaRPr lang="en-US" sz="3200" b="1" dirty="0">
              <a:solidFill>
                <a:srgbClr val="FFCC99"/>
              </a:solidFill>
              <a:effectLst>
                <a:outerShdw blurRad="38100" dist="38100" dir="2700000" algn="tl">
                  <a:srgbClr val="000000"/>
                </a:outerShdw>
              </a:effectLst>
              <a:latin typeface="Arial" charset="0"/>
            </a:endParaRPr>
          </a:p>
        </p:txBody>
      </p:sp>
      <p:sp>
        <p:nvSpPr>
          <p:cNvPr id="542736" name="Text Box 16"/>
          <p:cNvSpPr txBox="1">
            <a:spLocks noChangeArrowheads="1"/>
          </p:cNvSpPr>
          <p:nvPr/>
        </p:nvSpPr>
        <p:spPr bwMode="auto">
          <a:xfrm>
            <a:off x="6934200" y="5257800"/>
            <a:ext cx="2362200" cy="1600200"/>
          </a:xfrm>
          <a:prstGeom prst="rect">
            <a:avLst/>
          </a:prstGeom>
          <a:noFill/>
          <a:ln w="9525" algn="ctr">
            <a:noFill/>
            <a:miter lim="800000"/>
            <a:headEnd/>
            <a:tailEnd/>
          </a:ln>
          <a:effectLst/>
        </p:spPr>
        <p:txBody>
          <a:bodyPr/>
          <a:lstStyle/>
          <a:p>
            <a:pPr marL="342900" indent="-342900" eaLnBrk="1" hangingPunct="1">
              <a:lnSpc>
                <a:spcPct val="90000"/>
              </a:lnSpc>
              <a:spcBef>
                <a:spcPct val="20000"/>
              </a:spcBef>
              <a:defRPr/>
            </a:pPr>
            <a:r>
              <a:rPr lang="en-US" sz="1800" b="1" dirty="0">
                <a:solidFill>
                  <a:schemeClr val="accent3"/>
                </a:solidFill>
                <a:effectLst>
                  <a:outerShdw blurRad="38100" dist="38100" dir="2700000" algn="tl">
                    <a:srgbClr val="000000"/>
                  </a:outerShdw>
                </a:effectLst>
                <a:latin typeface="Arial" charset="0"/>
              </a:rPr>
              <a:t>Freshwater Module</a:t>
            </a:r>
          </a:p>
          <a:p>
            <a:pPr marL="342900" indent="-342900" eaLnBrk="1" hangingPunct="1">
              <a:lnSpc>
                <a:spcPct val="90000"/>
              </a:lnSpc>
              <a:spcBef>
                <a:spcPct val="20000"/>
              </a:spcBef>
              <a:buFont typeface="Arial" pitchFamily="34" charset="0"/>
              <a:buChar char="•"/>
              <a:defRPr/>
            </a:pPr>
            <a:r>
              <a:rPr lang="en-US" sz="1800" b="1" dirty="0">
                <a:solidFill>
                  <a:schemeClr val="accent3"/>
                </a:solidFill>
                <a:effectLst>
                  <a:outerShdw blurRad="38100" dist="38100" dir="2700000" algn="tl">
                    <a:srgbClr val="000000"/>
                  </a:outerShdw>
                </a:effectLst>
                <a:latin typeface="Arial" charset="0"/>
              </a:rPr>
              <a:t>Marshes</a:t>
            </a:r>
          </a:p>
          <a:p>
            <a:pPr marL="342900" indent="-342900" eaLnBrk="1" hangingPunct="1">
              <a:lnSpc>
                <a:spcPct val="90000"/>
              </a:lnSpc>
              <a:spcBef>
                <a:spcPct val="20000"/>
              </a:spcBef>
              <a:buFont typeface="Arial" pitchFamily="34" charset="0"/>
              <a:buChar char="•"/>
              <a:defRPr/>
            </a:pPr>
            <a:r>
              <a:rPr lang="en-US" sz="1800" b="1" dirty="0">
                <a:solidFill>
                  <a:schemeClr val="accent3"/>
                </a:solidFill>
                <a:effectLst>
                  <a:outerShdw blurRad="38100" dist="38100" dir="2700000" algn="tl">
                    <a:srgbClr val="000000"/>
                  </a:outerShdw>
                </a:effectLst>
                <a:latin typeface="Arial" charset="0"/>
              </a:rPr>
              <a:t>Swamps</a:t>
            </a:r>
          </a:p>
          <a:p>
            <a:pPr marL="342900" indent="-342900" eaLnBrk="1" hangingPunct="1">
              <a:lnSpc>
                <a:spcPct val="90000"/>
              </a:lnSpc>
              <a:spcBef>
                <a:spcPct val="20000"/>
              </a:spcBef>
              <a:buFont typeface="Arial" pitchFamily="34" charset="0"/>
              <a:buChar char="•"/>
              <a:defRPr/>
            </a:pPr>
            <a:r>
              <a:rPr lang="en-US" sz="1800" b="1" dirty="0">
                <a:solidFill>
                  <a:schemeClr val="accent3"/>
                </a:solidFill>
                <a:effectLst>
                  <a:outerShdw blurRad="38100" dist="38100" dir="2700000" algn="tl">
                    <a:srgbClr val="000000"/>
                  </a:outerShdw>
                </a:effectLst>
                <a:latin typeface="Arial" charset="0"/>
              </a:rPr>
              <a:t>Lakes, Rivers &amp; Springs </a:t>
            </a:r>
            <a:endParaRPr lang="en-US" sz="3200" b="1" dirty="0">
              <a:solidFill>
                <a:schemeClr val="accent3"/>
              </a:solidFill>
              <a:effectLst>
                <a:outerShdw blurRad="38100" dist="38100" dir="2700000" algn="tl">
                  <a:srgbClr val="000000"/>
                </a:outerShdw>
              </a:effectLst>
              <a:latin typeface="Arial" charset="0"/>
            </a:endParaRPr>
          </a:p>
        </p:txBody>
      </p:sp>
      <p:sp>
        <p:nvSpPr>
          <p:cNvPr id="542737" name="Text Box 17"/>
          <p:cNvSpPr txBox="1">
            <a:spLocks noChangeArrowheads="1"/>
          </p:cNvSpPr>
          <p:nvPr/>
        </p:nvSpPr>
        <p:spPr bwMode="auto">
          <a:xfrm>
            <a:off x="304800" y="5105400"/>
            <a:ext cx="3657600" cy="1200150"/>
          </a:xfrm>
          <a:prstGeom prst="rect">
            <a:avLst/>
          </a:prstGeom>
          <a:noFill/>
          <a:ln w="9525">
            <a:noFill/>
            <a:miter lim="800000"/>
            <a:headEnd/>
            <a:tailEnd/>
          </a:ln>
          <a:effectLst/>
        </p:spPr>
        <p:txBody>
          <a:bodyPr>
            <a:spAutoFit/>
          </a:bodyPr>
          <a:lstStyle/>
          <a:p>
            <a:pPr>
              <a:defRPr/>
            </a:pPr>
            <a:r>
              <a:rPr lang="en-US" sz="2400" b="1" dirty="0">
                <a:effectLst>
                  <a:outerShdw blurRad="38100" dist="38100" dir="2700000" algn="tl">
                    <a:srgbClr val="FFFFFF"/>
                  </a:outerShdw>
                </a:effectLst>
                <a:latin typeface="Arial" charset="0"/>
              </a:rPr>
              <a:t>3 field trips reflect the three habitats of each module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30064</TotalTime>
  <Words>984</Words>
  <Application>Microsoft Office PowerPoint</Application>
  <PresentationFormat>Letter Paper (8.5x11 in)</PresentationFormat>
  <Paragraphs>184</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Acrobat Document</vt:lpstr>
      <vt:lpstr>Florida Master Naturalist Program  A Statewide Conservation Education Effort</vt:lpstr>
      <vt:lpstr>PowerPoint Presentation</vt:lpstr>
      <vt:lpstr>What is the FMNP?</vt:lpstr>
      <vt:lpstr>Statewide Environmental Education</vt:lpstr>
      <vt:lpstr>And We’re Growing</vt:lpstr>
      <vt:lpstr>Who are the FMNP Instructors?</vt:lpstr>
      <vt:lpstr>Statewide Program Offers Consistency…</vt:lpstr>
      <vt:lpstr>What are the Major Components?</vt:lpstr>
      <vt:lpstr>PowerPoint Presentation</vt:lpstr>
      <vt:lpstr>PowerPoint Presentation</vt:lpstr>
      <vt:lpstr>PowerPoint Presentation</vt:lpstr>
      <vt:lpstr>What’s Included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Freshwater Wetlands Ecosystem Module</dc:title>
  <dc:creator>snook</dc:creator>
  <cp:lastModifiedBy>Barnash,Tom J</cp:lastModifiedBy>
  <cp:revision>561</cp:revision>
  <cp:lastPrinted>2003-06-10T15:55:05Z</cp:lastPrinted>
  <dcterms:created xsi:type="dcterms:W3CDTF">2000-06-05T19:58:06Z</dcterms:created>
  <dcterms:modified xsi:type="dcterms:W3CDTF">2010-05-10T13:14:36Z</dcterms:modified>
</cp:coreProperties>
</file>